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6438"/>
  </p:normalViewPr>
  <p:slideViewPr>
    <p:cSldViewPr snapToGrid="0" snapToObjects="1">
      <p:cViewPr varScale="1">
        <p:scale>
          <a:sx n="105" d="100"/>
          <a:sy n="105" d="100"/>
        </p:scale>
        <p:origin x="304" y="20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9/4/19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smtClean="0"/>
              <a:t>9/4/19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9/4/19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9/4/19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9/4/19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9/4/19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9/4/19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9/4/19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9/4/19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9/4/19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9/4/19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9/4/19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26344-FC63-C242-95D9-7A49FC638B28}"/>
              </a:ext>
            </a:extLst>
          </p:cNvPr>
          <p:cNvSpPr>
            <a:spLocks noGrp="1"/>
          </p:cNvSpPr>
          <p:nvPr>
            <p:ph type="ctrTitle"/>
          </p:nvPr>
        </p:nvSpPr>
        <p:spPr/>
        <p:txBody>
          <a:bodyPr/>
          <a:lstStyle/>
          <a:p>
            <a:r>
              <a:rPr lang="en-US" dirty="0"/>
              <a:t>Kinship Information Tips and Tools</a:t>
            </a:r>
          </a:p>
        </p:txBody>
      </p:sp>
      <p:sp>
        <p:nvSpPr>
          <p:cNvPr id="3" name="Subtitle 2">
            <a:extLst>
              <a:ext uri="{FF2B5EF4-FFF2-40B4-BE49-F238E27FC236}">
                <a16:creationId xmlns:a16="http://schemas.microsoft.com/office/drawing/2014/main" id="{4528653B-716E-3F40-B1EE-AAE8EE8E5523}"/>
              </a:ext>
            </a:extLst>
          </p:cNvPr>
          <p:cNvSpPr>
            <a:spLocks noGrp="1"/>
          </p:cNvSpPr>
          <p:nvPr>
            <p:ph type="subTitle" idx="1"/>
          </p:nvPr>
        </p:nvSpPr>
        <p:spPr/>
        <p:txBody>
          <a:bodyPr/>
          <a:lstStyle/>
          <a:p>
            <a:r>
              <a:rPr lang="en-US" dirty="0"/>
              <a:t>Family Care Professional Edition</a:t>
            </a:r>
          </a:p>
        </p:txBody>
      </p:sp>
    </p:spTree>
    <p:extLst>
      <p:ext uri="{BB962C8B-B14F-4D97-AF65-F5344CB8AC3E}">
        <p14:creationId xmlns:p14="http://schemas.microsoft.com/office/powerpoint/2010/main" val="3510235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2DE9-9542-6846-91EE-BD047FAB77AC}"/>
              </a:ext>
            </a:extLst>
          </p:cNvPr>
          <p:cNvSpPr>
            <a:spLocks noGrp="1"/>
          </p:cNvSpPr>
          <p:nvPr>
            <p:ph type="title"/>
          </p:nvPr>
        </p:nvSpPr>
        <p:spPr>
          <a:xfrm>
            <a:off x="1069848" y="484632"/>
            <a:ext cx="10058400" cy="1609344"/>
          </a:xfrm>
        </p:spPr>
        <p:txBody>
          <a:bodyPr>
            <a:normAutofit/>
          </a:bodyPr>
          <a:lstStyle/>
          <a:p>
            <a:r>
              <a:rPr lang="en-US" sz="5000" dirty="0"/>
              <a:t>Engaging Relative Caregivers: Managing Risk Factors in Kinship Care</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Content Placeholder 3">
            <a:extLst>
              <a:ext uri="{FF2B5EF4-FFF2-40B4-BE49-F238E27FC236}">
                <a16:creationId xmlns:a16="http://schemas.microsoft.com/office/drawing/2014/main" id="{741CE082-9DAD-A240-8B20-1FDAF6F143A0}"/>
              </a:ext>
            </a:extLst>
          </p:cNvPr>
          <p:cNvGraphicFramePr>
            <a:graphicFrameLocks noGrp="1"/>
          </p:cNvGraphicFramePr>
          <p:nvPr>
            <p:ph idx="1"/>
            <p:extLst>
              <p:ext uri="{D42A27DB-BD31-4B8C-83A1-F6EECF244321}">
                <p14:modId xmlns:p14="http://schemas.microsoft.com/office/powerpoint/2010/main" val="1577878518"/>
              </p:ext>
            </p:extLst>
          </p:nvPr>
        </p:nvGraphicFramePr>
        <p:xfrm>
          <a:off x="1066800" y="2200665"/>
          <a:ext cx="10058401" cy="3997316"/>
        </p:xfrm>
        <a:graphic>
          <a:graphicData uri="http://schemas.openxmlformats.org/drawingml/2006/table">
            <a:tbl>
              <a:tblPr firstRow="1" bandRow="1">
                <a:tableStyleId>{5C22544A-7EE6-4342-B048-85BDC9FD1C3A}</a:tableStyleId>
              </a:tblPr>
              <a:tblGrid>
                <a:gridCol w="5033414">
                  <a:extLst>
                    <a:ext uri="{9D8B030D-6E8A-4147-A177-3AD203B41FA5}">
                      <a16:colId xmlns:a16="http://schemas.microsoft.com/office/drawing/2014/main" val="226629708"/>
                    </a:ext>
                  </a:extLst>
                </a:gridCol>
                <a:gridCol w="5024987">
                  <a:extLst>
                    <a:ext uri="{9D8B030D-6E8A-4147-A177-3AD203B41FA5}">
                      <a16:colId xmlns:a16="http://schemas.microsoft.com/office/drawing/2014/main" val="3987141269"/>
                    </a:ext>
                  </a:extLst>
                </a:gridCol>
              </a:tblGrid>
              <a:tr h="263760">
                <a:tc>
                  <a:txBody>
                    <a:bodyPr/>
                    <a:lstStyle/>
                    <a:p>
                      <a:pPr algn="ctr"/>
                      <a:r>
                        <a:rPr lang="en-US" sz="1250" dirty="0"/>
                        <a:t>Risk Factor</a:t>
                      </a:r>
                    </a:p>
                  </a:txBody>
                  <a:tcPr marL="89898" marR="89898" marT="44949" marB="44949"/>
                </a:tc>
                <a:tc>
                  <a:txBody>
                    <a:bodyPr/>
                    <a:lstStyle/>
                    <a:p>
                      <a:pPr algn="ctr"/>
                      <a:r>
                        <a:rPr lang="en-US" sz="1250" dirty="0"/>
                        <a:t>Goals and Interventions Related to Risk Factor</a:t>
                      </a:r>
                    </a:p>
                  </a:txBody>
                  <a:tcPr marL="89898" marR="89898" marT="44949" marB="44949"/>
                </a:tc>
                <a:extLst>
                  <a:ext uri="{0D108BD9-81ED-4DB2-BD59-A6C34878D82A}">
                    <a16:rowId xmlns:a16="http://schemas.microsoft.com/office/drawing/2014/main" val="788477016"/>
                  </a:ext>
                </a:extLst>
              </a:tr>
              <a:tr h="2299211">
                <a:tc>
                  <a:txBody>
                    <a:bodyPr/>
                    <a:lstStyle/>
                    <a:p>
                      <a:pPr marL="342900" indent="-342900">
                        <a:buFont typeface="+mj-lt"/>
                        <a:buAutoNum type="arabicPeriod" startAt="7"/>
                      </a:pPr>
                      <a:r>
                        <a:rPr lang="en-US" sz="1250" b="1" i="1" dirty="0"/>
                        <a:t>Child-Rearing Practices</a:t>
                      </a:r>
                      <a:r>
                        <a:rPr lang="en-US" sz="1250" dirty="0"/>
                        <a:t>:  Relative caregivers step in to provide safe care for the child, but may need assistance meeting the specific needs of the child in their home now.  Interventions around child rearing practices are critical to ensure the caregiver can address social, emotional and behavioral issues as they occur, particularly for children who have experienced trauma.</a:t>
                      </a:r>
                    </a:p>
                  </a:txBody>
                  <a:tcPr marL="89898" marR="89898" marT="44949" marB="44949"/>
                </a:tc>
                <a:tc>
                  <a:txBody>
                    <a:bodyPr/>
                    <a:lstStyle/>
                    <a:p>
                      <a:pPr marL="285750" indent="-285750">
                        <a:buFont typeface="Wingdings" pitchFamily="2" charset="2"/>
                        <a:buChar char="v"/>
                      </a:pPr>
                      <a:r>
                        <a:rPr lang="en-US" sz="1250" dirty="0"/>
                        <a:t>Encouraging trial and error to see what works</a:t>
                      </a:r>
                    </a:p>
                    <a:p>
                      <a:pPr marL="285750" indent="-285750">
                        <a:buFont typeface="Wingdings" pitchFamily="2" charset="2"/>
                        <a:buChar char="v"/>
                      </a:pPr>
                      <a:r>
                        <a:rPr lang="en-US" sz="1250" dirty="0"/>
                        <a:t>Matching desired behavioral outcomes with parenting approaches</a:t>
                      </a:r>
                    </a:p>
                    <a:p>
                      <a:pPr marL="285750" indent="-285750">
                        <a:buFont typeface="Wingdings" pitchFamily="2" charset="2"/>
                        <a:buChar char="v"/>
                      </a:pPr>
                      <a:r>
                        <a:rPr lang="en-US" sz="1250" dirty="0"/>
                        <a:t>Asking the caregiver who is going to help the child practice and develop the skills needed for healthy child development</a:t>
                      </a:r>
                    </a:p>
                    <a:p>
                      <a:pPr marL="285750" indent="-285750">
                        <a:buFont typeface="Wingdings" pitchFamily="2" charset="2"/>
                        <a:buChar char="v"/>
                      </a:pPr>
                      <a:r>
                        <a:rPr lang="en-US" sz="1250" dirty="0"/>
                        <a:t>Asking the caregiver (in a respectful way) whether they’re allowing the child to practice</a:t>
                      </a:r>
                    </a:p>
                    <a:p>
                      <a:pPr marL="742950" lvl="1" indent="-285750">
                        <a:buFont typeface="Arial" panose="020B0604020202020204" pitchFamily="34" charset="0"/>
                        <a:buChar char="•"/>
                      </a:pPr>
                      <a:r>
                        <a:rPr lang="en-US" sz="1250" dirty="0"/>
                        <a:t>Questioning with you</a:t>
                      </a:r>
                    </a:p>
                    <a:p>
                      <a:pPr marL="742950" lvl="1" indent="-285750">
                        <a:buFont typeface="Arial" panose="020B0604020202020204" pitchFamily="34" charset="0"/>
                        <a:buChar char="•"/>
                      </a:pPr>
                      <a:r>
                        <a:rPr lang="en-US" sz="1250" dirty="0"/>
                        <a:t>Expressing their opinion with you</a:t>
                      </a:r>
                    </a:p>
                    <a:p>
                      <a:pPr marL="742950" lvl="1" indent="-285750">
                        <a:buFont typeface="Arial" panose="020B0604020202020204" pitchFamily="34" charset="0"/>
                        <a:buChar char="•"/>
                      </a:pPr>
                      <a:r>
                        <a:rPr lang="en-US" sz="1250" dirty="0"/>
                        <a:t>Problem-solving with you</a:t>
                      </a:r>
                    </a:p>
                    <a:p>
                      <a:pPr marL="742950" lvl="1" indent="-285750">
                        <a:buFont typeface="Arial" panose="020B0604020202020204" pitchFamily="34" charset="0"/>
                        <a:buChar char="•"/>
                      </a:pPr>
                      <a:r>
                        <a:rPr lang="en-US" sz="1250" dirty="0"/>
                        <a:t>Debating or disagreeing with you</a:t>
                      </a:r>
                    </a:p>
                  </a:txBody>
                  <a:tcPr marL="89898" marR="89898" marT="44949" marB="44949"/>
                </a:tc>
                <a:extLst>
                  <a:ext uri="{0D108BD9-81ED-4DB2-BD59-A6C34878D82A}">
                    <a16:rowId xmlns:a16="http://schemas.microsoft.com/office/drawing/2014/main" val="2722824100"/>
                  </a:ext>
                </a:extLst>
              </a:tr>
              <a:tr h="1417707">
                <a:tc>
                  <a:txBody>
                    <a:bodyPr/>
                    <a:lstStyle/>
                    <a:p>
                      <a:pPr marL="342900" indent="-342900">
                        <a:buFont typeface="+mj-lt"/>
                        <a:buAutoNum type="arabicPeriod" startAt="8"/>
                      </a:pPr>
                      <a:r>
                        <a:rPr lang="en-US" sz="1250" b="1" i="1" dirty="0"/>
                        <a:t>Stress Management/Physical Limitations</a:t>
                      </a:r>
                      <a:r>
                        <a:rPr lang="en-US" sz="1250" dirty="0"/>
                        <a:t>:  Relative caregivers may experience high levels of stress as they assume the caregiver role, particularly if they are older have any health limitations.  Caregivers often put their own needs behind caring for the child which can be detrimental to the whole family.</a:t>
                      </a:r>
                    </a:p>
                  </a:txBody>
                  <a:tcPr marL="89898" marR="89898" marT="44949" marB="44949"/>
                </a:tc>
                <a:tc>
                  <a:txBody>
                    <a:bodyPr/>
                    <a:lstStyle/>
                    <a:p>
                      <a:pPr marL="285750" indent="-285750">
                        <a:buFont typeface="Wingdings" pitchFamily="2" charset="2"/>
                        <a:buChar char="v"/>
                      </a:pPr>
                      <a:r>
                        <a:rPr lang="en-US" sz="1250" dirty="0"/>
                        <a:t>Helping caregivers develop coping skills and support in managing children and additional </a:t>
                      </a:r>
                      <a:r>
                        <a:rPr lang="en-US" sz="1250" dirty="0" err="1"/>
                        <a:t>responsibilies</a:t>
                      </a:r>
                      <a:r>
                        <a:rPr lang="en-US" sz="1250" dirty="0"/>
                        <a:t>, such as seeking help or taking time for themselves</a:t>
                      </a:r>
                    </a:p>
                    <a:p>
                      <a:pPr marL="285750" indent="-285750">
                        <a:buFont typeface="Wingdings" pitchFamily="2" charset="2"/>
                        <a:buChar char="v"/>
                      </a:pPr>
                      <a:r>
                        <a:rPr lang="en-US" sz="1250" dirty="0"/>
                        <a:t>Identifying limits in what they can do</a:t>
                      </a:r>
                    </a:p>
                    <a:p>
                      <a:pPr marL="285750" indent="-285750">
                        <a:buFont typeface="Wingdings" pitchFamily="2" charset="2"/>
                        <a:buChar char="v"/>
                      </a:pPr>
                      <a:r>
                        <a:rPr lang="en-US" sz="1250" dirty="0"/>
                        <a:t>Identifying support in their family or community</a:t>
                      </a:r>
                    </a:p>
                  </a:txBody>
                  <a:tcPr marL="89898" marR="89898" marT="44949" marB="44949"/>
                </a:tc>
                <a:extLst>
                  <a:ext uri="{0D108BD9-81ED-4DB2-BD59-A6C34878D82A}">
                    <a16:rowId xmlns:a16="http://schemas.microsoft.com/office/drawing/2014/main" val="1958797428"/>
                  </a:ext>
                </a:extLst>
              </a:tr>
            </a:tbl>
          </a:graphicData>
        </a:graphic>
      </p:graphicFrame>
    </p:spTree>
    <p:extLst>
      <p:ext uri="{BB962C8B-B14F-4D97-AF65-F5344CB8AC3E}">
        <p14:creationId xmlns:p14="http://schemas.microsoft.com/office/powerpoint/2010/main" val="3452701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2DE9-9542-6846-91EE-BD047FAB77AC}"/>
              </a:ext>
            </a:extLst>
          </p:cNvPr>
          <p:cNvSpPr>
            <a:spLocks noGrp="1"/>
          </p:cNvSpPr>
          <p:nvPr>
            <p:ph type="title"/>
          </p:nvPr>
        </p:nvSpPr>
        <p:spPr>
          <a:xfrm>
            <a:off x="1069848" y="484632"/>
            <a:ext cx="10058400" cy="1609344"/>
          </a:xfrm>
        </p:spPr>
        <p:txBody>
          <a:bodyPr>
            <a:normAutofit/>
          </a:bodyPr>
          <a:lstStyle/>
          <a:p>
            <a:r>
              <a:rPr lang="en-US" sz="5000" dirty="0"/>
              <a:t>Engaging Relative Caregivers: Managing Risk Factors in Kinship Care</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Content Placeholder 3">
            <a:extLst>
              <a:ext uri="{FF2B5EF4-FFF2-40B4-BE49-F238E27FC236}">
                <a16:creationId xmlns:a16="http://schemas.microsoft.com/office/drawing/2014/main" id="{741CE082-9DAD-A240-8B20-1FDAF6F143A0}"/>
              </a:ext>
            </a:extLst>
          </p:cNvPr>
          <p:cNvGraphicFramePr>
            <a:graphicFrameLocks noGrp="1"/>
          </p:cNvGraphicFramePr>
          <p:nvPr>
            <p:ph idx="1"/>
            <p:extLst>
              <p:ext uri="{D42A27DB-BD31-4B8C-83A1-F6EECF244321}">
                <p14:modId xmlns:p14="http://schemas.microsoft.com/office/powerpoint/2010/main" val="3239100128"/>
              </p:ext>
            </p:extLst>
          </p:nvPr>
        </p:nvGraphicFramePr>
        <p:xfrm>
          <a:off x="1066800" y="2200665"/>
          <a:ext cx="10058401" cy="4300674"/>
        </p:xfrm>
        <a:graphic>
          <a:graphicData uri="http://schemas.openxmlformats.org/drawingml/2006/table">
            <a:tbl>
              <a:tblPr firstRow="1" bandRow="1">
                <a:tableStyleId>{5C22544A-7EE6-4342-B048-85BDC9FD1C3A}</a:tableStyleId>
              </a:tblPr>
              <a:tblGrid>
                <a:gridCol w="5033414">
                  <a:extLst>
                    <a:ext uri="{9D8B030D-6E8A-4147-A177-3AD203B41FA5}">
                      <a16:colId xmlns:a16="http://schemas.microsoft.com/office/drawing/2014/main" val="226629708"/>
                    </a:ext>
                  </a:extLst>
                </a:gridCol>
                <a:gridCol w="5024987">
                  <a:extLst>
                    <a:ext uri="{9D8B030D-6E8A-4147-A177-3AD203B41FA5}">
                      <a16:colId xmlns:a16="http://schemas.microsoft.com/office/drawing/2014/main" val="3987141269"/>
                    </a:ext>
                  </a:extLst>
                </a:gridCol>
              </a:tblGrid>
              <a:tr h="263760">
                <a:tc>
                  <a:txBody>
                    <a:bodyPr/>
                    <a:lstStyle/>
                    <a:p>
                      <a:pPr algn="ctr"/>
                      <a:r>
                        <a:rPr lang="en-US" sz="1250" dirty="0"/>
                        <a:t>Risk Factor</a:t>
                      </a:r>
                    </a:p>
                  </a:txBody>
                  <a:tcPr marL="89898" marR="89898" marT="44949" marB="44949"/>
                </a:tc>
                <a:tc>
                  <a:txBody>
                    <a:bodyPr/>
                    <a:lstStyle/>
                    <a:p>
                      <a:pPr algn="ctr"/>
                      <a:r>
                        <a:rPr lang="en-US" sz="1250" dirty="0"/>
                        <a:t>Goals and Interventions Related to Risk Factor</a:t>
                      </a:r>
                    </a:p>
                  </a:txBody>
                  <a:tcPr marL="89898" marR="89898" marT="44949" marB="44949"/>
                </a:tc>
                <a:extLst>
                  <a:ext uri="{0D108BD9-81ED-4DB2-BD59-A6C34878D82A}">
                    <a16:rowId xmlns:a16="http://schemas.microsoft.com/office/drawing/2014/main" val="788477016"/>
                  </a:ext>
                </a:extLst>
              </a:tr>
              <a:tr h="2299211">
                <a:tc>
                  <a:txBody>
                    <a:bodyPr/>
                    <a:lstStyle/>
                    <a:p>
                      <a:pPr marL="342900" indent="-342900">
                        <a:buFont typeface="+mj-lt"/>
                        <a:buAutoNum type="arabicPeriod" startAt="9"/>
                      </a:pPr>
                      <a:r>
                        <a:rPr lang="en-US" sz="1400" b="1" i="1" dirty="0"/>
                        <a:t>Bonding and Attachment</a:t>
                      </a:r>
                      <a:r>
                        <a:rPr lang="en-US" sz="1400" dirty="0"/>
                        <a:t>:  Relative caregivers may need help recognizing and coping with bonding and attachment issues for themselves, the child and the parent.  It may be difficult for them to accept that the children are attaching and bonding with them or conversely, that they still have bonds to the parent.</a:t>
                      </a:r>
                    </a:p>
                  </a:txBody>
                  <a:tcPr marL="89898" marR="89898" marT="44949" marB="44949"/>
                </a:tc>
                <a:tc>
                  <a:txBody>
                    <a:bodyPr/>
                    <a:lstStyle/>
                    <a:p>
                      <a:pPr marL="285750" indent="-285750">
                        <a:buFont typeface="Wingdings" pitchFamily="2" charset="2"/>
                        <a:buChar char="v"/>
                      </a:pPr>
                      <a:r>
                        <a:rPr lang="en-US" sz="1400" dirty="0"/>
                        <a:t>Helping caregivers and children establish new attachments and roles</a:t>
                      </a:r>
                    </a:p>
                    <a:p>
                      <a:pPr marL="285750" indent="-285750">
                        <a:buFont typeface="Wingdings" pitchFamily="2" charset="2"/>
                        <a:buChar char="v"/>
                      </a:pPr>
                      <a:r>
                        <a:rPr lang="en-US" sz="1400" dirty="0"/>
                        <a:t>Encouraging caregivers to ”earn versus ascribed”</a:t>
                      </a:r>
                    </a:p>
                    <a:p>
                      <a:pPr marL="742950" lvl="1" indent="-285750">
                        <a:buFont typeface="Arial" panose="020B0604020202020204" pitchFamily="34" charset="0"/>
                        <a:buChar char="•"/>
                      </a:pPr>
                      <a:r>
                        <a:rPr lang="en-US" sz="1400" dirty="0"/>
                        <a:t>Loyalty</a:t>
                      </a:r>
                    </a:p>
                    <a:p>
                      <a:pPr marL="742950" lvl="1" indent="-285750">
                        <a:buFont typeface="Arial" panose="020B0604020202020204" pitchFamily="34" charset="0"/>
                        <a:buChar char="•"/>
                      </a:pPr>
                      <a:r>
                        <a:rPr lang="en-US" sz="1400" dirty="0"/>
                        <a:t>Trust</a:t>
                      </a:r>
                    </a:p>
                    <a:p>
                      <a:pPr marL="742950" lvl="1" indent="-285750">
                        <a:buFont typeface="Arial" panose="020B0604020202020204" pitchFamily="34" charset="0"/>
                        <a:buChar char="•"/>
                      </a:pPr>
                      <a:r>
                        <a:rPr lang="en-US" sz="1400" dirty="0"/>
                        <a:t>Intimacy</a:t>
                      </a:r>
                    </a:p>
                    <a:p>
                      <a:pPr marL="742950" lvl="1" indent="-285750">
                        <a:buFont typeface="Arial" panose="020B0604020202020204" pitchFamily="34" charset="0"/>
                        <a:buChar char="•"/>
                      </a:pPr>
                      <a:r>
                        <a:rPr lang="en-US" sz="1400" dirty="0"/>
                        <a:t>Affection</a:t>
                      </a:r>
                    </a:p>
                    <a:p>
                      <a:pPr marL="742950" lvl="1" indent="-285750">
                        <a:buFont typeface="Arial" panose="020B0604020202020204" pitchFamily="34" charset="0"/>
                        <a:buChar char="•"/>
                      </a:pPr>
                      <a:r>
                        <a:rPr lang="en-US" sz="1400" dirty="0"/>
                        <a:t>Bonding</a:t>
                      </a:r>
                    </a:p>
                    <a:p>
                      <a:pPr marL="285750" indent="-285750">
                        <a:buFont typeface="Wingdings" pitchFamily="2" charset="2"/>
                        <a:buChar char="v"/>
                      </a:pPr>
                      <a:r>
                        <a:rPr lang="en-US" sz="1400" dirty="0"/>
                        <a:t>Sharing loss and grief issues with the child is a bonding and attachment process, because they only share that process with you.</a:t>
                      </a:r>
                    </a:p>
                  </a:txBody>
                  <a:tcPr marL="89898" marR="89898" marT="44949" marB="44949"/>
                </a:tc>
                <a:extLst>
                  <a:ext uri="{0D108BD9-81ED-4DB2-BD59-A6C34878D82A}">
                    <a16:rowId xmlns:a16="http://schemas.microsoft.com/office/drawing/2014/main" val="2722824100"/>
                  </a:ext>
                </a:extLst>
              </a:tr>
              <a:tr h="1417707">
                <a:tc>
                  <a:txBody>
                    <a:bodyPr/>
                    <a:lstStyle/>
                    <a:p>
                      <a:pPr marL="342900" indent="-342900">
                        <a:buFont typeface="+mj-lt"/>
                        <a:buAutoNum type="arabicPeriod" startAt="10"/>
                      </a:pPr>
                      <a:r>
                        <a:rPr lang="en-US" sz="1400" b="1" i="1" dirty="0"/>
                        <a:t>Anger and Resentment</a:t>
                      </a:r>
                      <a:r>
                        <a:rPr lang="en-US" sz="1400" dirty="0"/>
                        <a:t>:  Relative caregivers often feel anger and resentment that the parents are not fulfilling their parental role that they have put the child in the situation of having to be removed from the parent, and they are being “used” while the parent is off doing something else.</a:t>
                      </a:r>
                    </a:p>
                  </a:txBody>
                  <a:tcPr marL="89898" marR="89898" marT="44949" marB="44949"/>
                </a:tc>
                <a:tc>
                  <a:txBody>
                    <a:bodyPr/>
                    <a:lstStyle/>
                    <a:p>
                      <a:pPr marL="285750" indent="-285750">
                        <a:buFont typeface="Wingdings" pitchFamily="2" charset="2"/>
                        <a:buChar char="v"/>
                      </a:pPr>
                      <a:r>
                        <a:rPr lang="en-US" sz="1400" dirty="0"/>
                        <a:t>Helping caregivers cop with the anger</a:t>
                      </a:r>
                    </a:p>
                    <a:p>
                      <a:pPr marL="285750" indent="-285750">
                        <a:buFont typeface="Wingdings" pitchFamily="2" charset="2"/>
                        <a:buChar char="v"/>
                      </a:pPr>
                      <a:r>
                        <a:rPr lang="en-US" sz="1400" dirty="0"/>
                        <a:t>Ensuring the caregiver is not displacing anger onto the child</a:t>
                      </a:r>
                    </a:p>
                    <a:p>
                      <a:pPr marL="285750" indent="-285750">
                        <a:buFont typeface="Wingdings" pitchFamily="2" charset="2"/>
                        <a:buChar char="v"/>
                      </a:pPr>
                      <a:r>
                        <a:rPr lang="en-US" sz="1400" dirty="0"/>
                        <a:t>Rationalizing the situation as one in which despite the fact that they feel used, the caregiver is helping the child.</a:t>
                      </a:r>
                    </a:p>
                    <a:p>
                      <a:pPr marL="285750" indent="-285750">
                        <a:buFont typeface="Wingdings" pitchFamily="2" charset="2"/>
                        <a:buChar char="v"/>
                      </a:pPr>
                      <a:r>
                        <a:rPr lang="en-US" sz="1400" dirty="0"/>
                        <a:t>“If not you, then who” (rationale)</a:t>
                      </a:r>
                    </a:p>
                  </a:txBody>
                  <a:tcPr marL="89898" marR="89898" marT="44949" marB="44949"/>
                </a:tc>
                <a:extLst>
                  <a:ext uri="{0D108BD9-81ED-4DB2-BD59-A6C34878D82A}">
                    <a16:rowId xmlns:a16="http://schemas.microsoft.com/office/drawing/2014/main" val="1958797428"/>
                  </a:ext>
                </a:extLst>
              </a:tr>
            </a:tbl>
          </a:graphicData>
        </a:graphic>
      </p:graphicFrame>
    </p:spTree>
    <p:extLst>
      <p:ext uri="{BB962C8B-B14F-4D97-AF65-F5344CB8AC3E}">
        <p14:creationId xmlns:p14="http://schemas.microsoft.com/office/powerpoint/2010/main" val="2216629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2DE9-9542-6846-91EE-BD047FAB77AC}"/>
              </a:ext>
            </a:extLst>
          </p:cNvPr>
          <p:cNvSpPr>
            <a:spLocks noGrp="1"/>
          </p:cNvSpPr>
          <p:nvPr>
            <p:ph type="title"/>
          </p:nvPr>
        </p:nvSpPr>
        <p:spPr>
          <a:xfrm>
            <a:off x="1069848" y="484632"/>
            <a:ext cx="10058400" cy="1609344"/>
          </a:xfrm>
        </p:spPr>
        <p:txBody>
          <a:bodyPr>
            <a:normAutofit/>
          </a:bodyPr>
          <a:lstStyle/>
          <a:p>
            <a:r>
              <a:rPr lang="en-US" sz="5000" dirty="0"/>
              <a:t>Engaging Relative Caregivers: Managing Risk Factors in Kinship Care</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Content Placeholder 3">
            <a:extLst>
              <a:ext uri="{FF2B5EF4-FFF2-40B4-BE49-F238E27FC236}">
                <a16:creationId xmlns:a16="http://schemas.microsoft.com/office/drawing/2014/main" id="{741CE082-9DAD-A240-8B20-1FDAF6F143A0}"/>
              </a:ext>
            </a:extLst>
          </p:cNvPr>
          <p:cNvGraphicFramePr>
            <a:graphicFrameLocks noGrp="1"/>
          </p:cNvGraphicFramePr>
          <p:nvPr>
            <p:ph idx="1"/>
            <p:extLst>
              <p:ext uri="{D42A27DB-BD31-4B8C-83A1-F6EECF244321}">
                <p14:modId xmlns:p14="http://schemas.microsoft.com/office/powerpoint/2010/main" val="1560511318"/>
              </p:ext>
            </p:extLst>
          </p:nvPr>
        </p:nvGraphicFramePr>
        <p:xfrm>
          <a:off x="1066800" y="2200665"/>
          <a:ext cx="10058401" cy="3838929"/>
        </p:xfrm>
        <a:graphic>
          <a:graphicData uri="http://schemas.openxmlformats.org/drawingml/2006/table">
            <a:tbl>
              <a:tblPr firstRow="1" bandRow="1">
                <a:tableStyleId>{5C22544A-7EE6-4342-B048-85BDC9FD1C3A}</a:tableStyleId>
              </a:tblPr>
              <a:tblGrid>
                <a:gridCol w="5033414">
                  <a:extLst>
                    <a:ext uri="{9D8B030D-6E8A-4147-A177-3AD203B41FA5}">
                      <a16:colId xmlns:a16="http://schemas.microsoft.com/office/drawing/2014/main" val="226629708"/>
                    </a:ext>
                  </a:extLst>
                </a:gridCol>
                <a:gridCol w="5024987">
                  <a:extLst>
                    <a:ext uri="{9D8B030D-6E8A-4147-A177-3AD203B41FA5}">
                      <a16:colId xmlns:a16="http://schemas.microsoft.com/office/drawing/2014/main" val="3987141269"/>
                    </a:ext>
                  </a:extLst>
                </a:gridCol>
              </a:tblGrid>
              <a:tr h="263760">
                <a:tc>
                  <a:txBody>
                    <a:bodyPr/>
                    <a:lstStyle/>
                    <a:p>
                      <a:pPr algn="ctr"/>
                      <a:r>
                        <a:rPr lang="en-US" sz="1250" dirty="0"/>
                        <a:t>Risk Factor</a:t>
                      </a:r>
                    </a:p>
                  </a:txBody>
                  <a:tcPr marL="89898" marR="89898" marT="44949" marB="44949"/>
                </a:tc>
                <a:tc>
                  <a:txBody>
                    <a:bodyPr/>
                    <a:lstStyle/>
                    <a:p>
                      <a:pPr algn="ctr"/>
                      <a:r>
                        <a:rPr lang="en-US" sz="1250" dirty="0"/>
                        <a:t>Goals and Interventions Related to Risk Factor</a:t>
                      </a:r>
                    </a:p>
                  </a:txBody>
                  <a:tcPr marL="89898" marR="89898" marT="44949" marB="44949"/>
                </a:tc>
                <a:extLst>
                  <a:ext uri="{0D108BD9-81ED-4DB2-BD59-A6C34878D82A}">
                    <a16:rowId xmlns:a16="http://schemas.microsoft.com/office/drawing/2014/main" val="788477016"/>
                  </a:ext>
                </a:extLst>
              </a:tr>
              <a:tr h="1761753">
                <a:tc>
                  <a:txBody>
                    <a:bodyPr/>
                    <a:lstStyle/>
                    <a:p>
                      <a:pPr marL="342900" indent="-342900">
                        <a:buFont typeface="+mj-lt"/>
                        <a:buAutoNum type="arabicPeriod" startAt="11"/>
                      </a:pPr>
                      <a:r>
                        <a:rPr lang="en-US" sz="1400" b="1" i="1" dirty="0"/>
                        <a:t>Morbidity and Mortality</a:t>
                      </a:r>
                      <a:r>
                        <a:rPr lang="en-US" sz="1400" dirty="0"/>
                        <a:t>:  For older grandparent caregivers in particular; it’s critical to recognize the fear that they nay have over what will happen to the child if something happens to them.  They may feel they are the only ones that truly know what the child has been through and how to meet their needs, which may exacerbate their fear of mortality.</a:t>
                      </a:r>
                    </a:p>
                  </a:txBody>
                  <a:tcPr marL="89898" marR="89898" marT="44949" marB="44949"/>
                </a:tc>
                <a:tc>
                  <a:txBody>
                    <a:bodyPr/>
                    <a:lstStyle/>
                    <a:p>
                      <a:pPr marL="285750" indent="-285750">
                        <a:buFont typeface="Wingdings" pitchFamily="2" charset="2"/>
                        <a:buChar char="v"/>
                      </a:pPr>
                      <a:r>
                        <a:rPr lang="en-US" sz="1400" dirty="0"/>
                        <a:t>Creating a morbidity/mortality plan</a:t>
                      </a:r>
                    </a:p>
                    <a:p>
                      <a:pPr marL="285750" indent="-285750">
                        <a:buFont typeface="Wingdings" pitchFamily="2" charset="2"/>
                        <a:buChar char="v"/>
                      </a:pPr>
                      <a:endParaRPr lang="en-US" sz="1400" dirty="0"/>
                    </a:p>
                    <a:p>
                      <a:pPr marL="285750" indent="-285750">
                        <a:buFont typeface="Wingdings" pitchFamily="2" charset="2"/>
                        <a:buChar char="v"/>
                      </a:pPr>
                      <a:r>
                        <a:rPr lang="en-US" sz="1400" dirty="0"/>
                        <a:t>Planning for the child’s continued care in case of illness or death</a:t>
                      </a:r>
                    </a:p>
                    <a:p>
                      <a:pPr marL="285750" indent="-285750">
                        <a:buFont typeface="Wingdings" pitchFamily="2" charset="2"/>
                        <a:buChar char="v"/>
                      </a:pPr>
                      <a:endParaRPr lang="en-US" sz="1400" dirty="0"/>
                    </a:p>
                    <a:p>
                      <a:pPr marL="285750" indent="-285750">
                        <a:buFont typeface="Wingdings" pitchFamily="2" charset="2"/>
                        <a:buChar char="v"/>
                      </a:pPr>
                      <a:r>
                        <a:rPr lang="en-US" sz="1400" dirty="0"/>
                        <a:t>Developing respite of secondary caretakers</a:t>
                      </a:r>
                    </a:p>
                  </a:txBody>
                  <a:tcPr marL="89898" marR="89898" marT="44949" marB="44949"/>
                </a:tc>
                <a:extLst>
                  <a:ext uri="{0D108BD9-81ED-4DB2-BD59-A6C34878D82A}">
                    <a16:rowId xmlns:a16="http://schemas.microsoft.com/office/drawing/2014/main" val="2722824100"/>
                  </a:ext>
                </a:extLst>
              </a:tr>
              <a:tr h="1417707">
                <a:tc>
                  <a:txBody>
                    <a:bodyPr/>
                    <a:lstStyle/>
                    <a:p>
                      <a:pPr marL="342900" indent="-342900">
                        <a:buFont typeface="+mj-lt"/>
                        <a:buAutoNum type="arabicPeriod" startAt="12"/>
                      </a:pPr>
                      <a:r>
                        <a:rPr lang="en-US" sz="1400" b="1" i="1" dirty="0"/>
                        <a:t>Fantasies</a:t>
                      </a:r>
                      <a:r>
                        <a:rPr lang="en-US" sz="1400" dirty="0"/>
                        <a:t>:  Some caregivers harbor great fantasies that birth parents will pull themselves together and be able to step back into the child’s life, even when evidence is pointing away from reunification as a probable outcome.  It’s important to acknowledge this hope while also helping caregivers and children come to terms with the possibility that they won’t return to their parents.</a:t>
                      </a:r>
                    </a:p>
                  </a:txBody>
                  <a:tcPr marL="89898" marR="89898" marT="44949" marB="44949"/>
                </a:tc>
                <a:tc>
                  <a:txBody>
                    <a:bodyPr/>
                    <a:lstStyle/>
                    <a:p>
                      <a:pPr marL="285750" indent="-285750">
                        <a:buFont typeface="Wingdings" pitchFamily="2" charset="2"/>
                        <a:buChar char="v"/>
                      </a:pPr>
                      <a:r>
                        <a:rPr lang="en-US" sz="1400" dirty="0"/>
                        <a:t>Developing a concurrent plan that address what will happen if parents do not get it together vs what happens if they do pull themselves together</a:t>
                      </a:r>
                    </a:p>
                    <a:p>
                      <a:pPr marL="285750" indent="-285750">
                        <a:buFont typeface="Wingdings" pitchFamily="2" charset="2"/>
                        <a:buChar char="v"/>
                      </a:pPr>
                      <a:endParaRPr lang="en-US" sz="1400" dirty="0"/>
                    </a:p>
                    <a:p>
                      <a:pPr marL="285750" indent="-285750">
                        <a:buFont typeface="Wingdings" pitchFamily="2" charset="2"/>
                        <a:buChar char="v"/>
                      </a:pPr>
                      <a:r>
                        <a:rPr lang="en-US" sz="1400" dirty="0"/>
                        <a:t>Helping the child understand the plan for what will happen if the parents can’t resume their parenting role.</a:t>
                      </a:r>
                    </a:p>
                  </a:txBody>
                  <a:tcPr marL="89898" marR="89898" marT="44949" marB="44949"/>
                </a:tc>
                <a:extLst>
                  <a:ext uri="{0D108BD9-81ED-4DB2-BD59-A6C34878D82A}">
                    <a16:rowId xmlns:a16="http://schemas.microsoft.com/office/drawing/2014/main" val="1958797428"/>
                  </a:ext>
                </a:extLst>
              </a:tr>
            </a:tbl>
          </a:graphicData>
        </a:graphic>
      </p:graphicFrame>
    </p:spTree>
    <p:extLst>
      <p:ext uri="{BB962C8B-B14F-4D97-AF65-F5344CB8AC3E}">
        <p14:creationId xmlns:p14="http://schemas.microsoft.com/office/powerpoint/2010/main" val="3566081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2DE9-9542-6846-91EE-BD047FAB77AC}"/>
              </a:ext>
            </a:extLst>
          </p:cNvPr>
          <p:cNvSpPr>
            <a:spLocks noGrp="1"/>
          </p:cNvSpPr>
          <p:nvPr>
            <p:ph type="title"/>
          </p:nvPr>
        </p:nvSpPr>
        <p:spPr>
          <a:xfrm>
            <a:off x="1069848" y="484632"/>
            <a:ext cx="10058400" cy="1609344"/>
          </a:xfrm>
        </p:spPr>
        <p:txBody>
          <a:bodyPr>
            <a:normAutofit/>
          </a:bodyPr>
          <a:lstStyle/>
          <a:p>
            <a:r>
              <a:rPr lang="en-US" sz="5000" dirty="0"/>
              <a:t>Engaging Relative Caregivers: Managing Risk Factors in Kinship Care</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Content Placeholder 3">
            <a:extLst>
              <a:ext uri="{FF2B5EF4-FFF2-40B4-BE49-F238E27FC236}">
                <a16:creationId xmlns:a16="http://schemas.microsoft.com/office/drawing/2014/main" id="{741CE082-9DAD-A240-8B20-1FDAF6F143A0}"/>
              </a:ext>
            </a:extLst>
          </p:cNvPr>
          <p:cNvGraphicFramePr>
            <a:graphicFrameLocks noGrp="1"/>
          </p:cNvGraphicFramePr>
          <p:nvPr>
            <p:ph idx="1"/>
            <p:extLst>
              <p:ext uri="{D42A27DB-BD31-4B8C-83A1-F6EECF244321}">
                <p14:modId xmlns:p14="http://schemas.microsoft.com/office/powerpoint/2010/main" val="3846203113"/>
              </p:ext>
            </p:extLst>
          </p:nvPr>
        </p:nvGraphicFramePr>
        <p:xfrm>
          <a:off x="1066800" y="2200665"/>
          <a:ext cx="10058401" cy="3459858"/>
        </p:xfrm>
        <a:graphic>
          <a:graphicData uri="http://schemas.openxmlformats.org/drawingml/2006/table">
            <a:tbl>
              <a:tblPr firstRow="1" bandRow="1">
                <a:tableStyleId>{5C22544A-7EE6-4342-B048-85BDC9FD1C3A}</a:tableStyleId>
              </a:tblPr>
              <a:tblGrid>
                <a:gridCol w="5033414">
                  <a:extLst>
                    <a:ext uri="{9D8B030D-6E8A-4147-A177-3AD203B41FA5}">
                      <a16:colId xmlns:a16="http://schemas.microsoft.com/office/drawing/2014/main" val="226629708"/>
                    </a:ext>
                  </a:extLst>
                </a:gridCol>
                <a:gridCol w="5024987">
                  <a:extLst>
                    <a:ext uri="{9D8B030D-6E8A-4147-A177-3AD203B41FA5}">
                      <a16:colId xmlns:a16="http://schemas.microsoft.com/office/drawing/2014/main" val="3987141269"/>
                    </a:ext>
                  </a:extLst>
                </a:gridCol>
              </a:tblGrid>
              <a:tr h="263760">
                <a:tc>
                  <a:txBody>
                    <a:bodyPr/>
                    <a:lstStyle/>
                    <a:p>
                      <a:pPr algn="ctr"/>
                      <a:r>
                        <a:rPr lang="en-US" sz="1250" dirty="0"/>
                        <a:t>Risk Factor</a:t>
                      </a:r>
                    </a:p>
                  </a:txBody>
                  <a:tcPr marL="89898" marR="89898" marT="44949" marB="44949"/>
                </a:tc>
                <a:tc>
                  <a:txBody>
                    <a:bodyPr/>
                    <a:lstStyle/>
                    <a:p>
                      <a:pPr algn="ctr"/>
                      <a:r>
                        <a:rPr lang="en-US" sz="1250" dirty="0"/>
                        <a:t>Goals and Interventions Related to Risk Factor</a:t>
                      </a:r>
                    </a:p>
                  </a:txBody>
                  <a:tcPr marL="89898" marR="89898" marT="44949" marB="44949"/>
                </a:tc>
                <a:extLst>
                  <a:ext uri="{0D108BD9-81ED-4DB2-BD59-A6C34878D82A}">
                    <a16:rowId xmlns:a16="http://schemas.microsoft.com/office/drawing/2014/main" val="788477016"/>
                  </a:ext>
                </a:extLst>
              </a:tr>
              <a:tr h="1761753">
                <a:tc>
                  <a:txBody>
                    <a:bodyPr/>
                    <a:lstStyle/>
                    <a:p>
                      <a:pPr marL="342900" indent="-342900">
                        <a:buFont typeface="+mj-lt"/>
                        <a:buAutoNum type="arabicPeriod" startAt="13"/>
                      </a:pPr>
                      <a:r>
                        <a:rPr lang="en-US" sz="1400" b="1" i="1" dirty="0"/>
                        <a:t>Overcompensation</a:t>
                      </a:r>
                      <a:r>
                        <a:rPr lang="en-US" sz="1400" dirty="0"/>
                        <a:t>:  Caregivers may overcompensate for a child’s traumatic experiences and loss of parents by spoiling the child, making promised they can’t keep or being overly protective and not allowing the child to become independent as they grow and develop.</a:t>
                      </a:r>
                    </a:p>
                  </a:txBody>
                  <a:tcPr marL="89898" marR="89898" marT="44949" marB="44949"/>
                </a:tc>
                <a:tc>
                  <a:txBody>
                    <a:bodyPr/>
                    <a:lstStyle/>
                    <a:p>
                      <a:pPr marL="285750" indent="-285750">
                        <a:buFont typeface="Wingdings" pitchFamily="2" charset="2"/>
                        <a:buChar char="v"/>
                      </a:pPr>
                      <a:r>
                        <a:rPr lang="en-US" sz="1400" dirty="0"/>
                        <a:t>Encouraging balance in how they are raising the child</a:t>
                      </a:r>
                    </a:p>
                    <a:p>
                      <a:pPr marL="285750" indent="-285750">
                        <a:buFont typeface="Wingdings" pitchFamily="2" charset="2"/>
                        <a:buChar char="v"/>
                      </a:pPr>
                      <a:endParaRPr lang="en-US" sz="1400" dirty="0"/>
                    </a:p>
                    <a:p>
                      <a:pPr marL="285750" indent="-285750">
                        <a:buFont typeface="Wingdings" pitchFamily="2" charset="2"/>
                        <a:buChar char="v"/>
                      </a:pPr>
                      <a:r>
                        <a:rPr lang="en-US" sz="1400" dirty="0"/>
                        <a:t>Helping caregivers recognize extreme reactions and work through how they will avoid them in the future</a:t>
                      </a:r>
                    </a:p>
                  </a:txBody>
                  <a:tcPr marL="89898" marR="89898" marT="44949" marB="44949"/>
                </a:tc>
                <a:extLst>
                  <a:ext uri="{0D108BD9-81ED-4DB2-BD59-A6C34878D82A}">
                    <a16:rowId xmlns:a16="http://schemas.microsoft.com/office/drawing/2014/main" val="2722824100"/>
                  </a:ext>
                </a:extLst>
              </a:tr>
              <a:tr h="1417707">
                <a:tc>
                  <a:txBody>
                    <a:bodyPr/>
                    <a:lstStyle/>
                    <a:p>
                      <a:pPr marL="342900" indent="-342900">
                        <a:buFont typeface="+mj-lt"/>
                        <a:buAutoNum type="arabicPeriod" startAt="14"/>
                      </a:pPr>
                      <a:r>
                        <a:rPr lang="en-US" sz="1400" b="1" i="1" dirty="0"/>
                        <a:t>Competition</a:t>
                      </a:r>
                      <a:r>
                        <a:rPr lang="en-US" sz="1400" dirty="0"/>
                        <a:t>:  Relative caregivers may want to compete with the child, parents or other family members for the child’s love, attention, ability to manage the child’s behaviors and other aspects of the caregiving role.  </a:t>
                      </a:r>
                    </a:p>
                  </a:txBody>
                  <a:tcPr marL="89898" marR="89898" marT="44949" marB="44949"/>
                </a:tc>
                <a:tc>
                  <a:txBody>
                    <a:bodyPr/>
                    <a:lstStyle/>
                    <a:p>
                      <a:pPr marL="285750" indent="-285750">
                        <a:buFont typeface="Wingdings" pitchFamily="2" charset="2"/>
                        <a:buChar char="v"/>
                      </a:pPr>
                      <a:r>
                        <a:rPr lang="en-US" sz="1400" dirty="0"/>
                        <a:t>Develop a hierarchy of authority and criteria for how privileges are earned</a:t>
                      </a:r>
                    </a:p>
                    <a:p>
                      <a:pPr marL="285750" indent="-285750">
                        <a:buFont typeface="Wingdings" pitchFamily="2" charset="2"/>
                        <a:buChar char="v"/>
                      </a:pPr>
                      <a:endParaRPr lang="en-US" sz="1400" dirty="0"/>
                    </a:p>
                    <a:p>
                      <a:pPr marL="285750" indent="-285750">
                        <a:buFont typeface="Wingdings" pitchFamily="2" charset="2"/>
                        <a:buChar char="v"/>
                      </a:pPr>
                      <a:r>
                        <a:rPr lang="en-US" sz="1400" dirty="0"/>
                        <a:t>Don’t compete or buy love, affection or respect</a:t>
                      </a:r>
                    </a:p>
                  </a:txBody>
                  <a:tcPr marL="89898" marR="89898" marT="44949" marB="44949"/>
                </a:tc>
                <a:extLst>
                  <a:ext uri="{0D108BD9-81ED-4DB2-BD59-A6C34878D82A}">
                    <a16:rowId xmlns:a16="http://schemas.microsoft.com/office/drawing/2014/main" val="1958797428"/>
                  </a:ext>
                </a:extLst>
              </a:tr>
            </a:tbl>
          </a:graphicData>
        </a:graphic>
      </p:graphicFrame>
    </p:spTree>
    <p:extLst>
      <p:ext uri="{BB962C8B-B14F-4D97-AF65-F5344CB8AC3E}">
        <p14:creationId xmlns:p14="http://schemas.microsoft.com/office/powerpoint/2010/main" val="2127063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2DE9-9542-6846-91EE-BD047FAB77AC}"/>
              </a:ext>
            </a:extLst>
          </p:cNvPr>
          <p:cNvSpPr>
            <a:spLocks noGrp="1"/>
          </p:cNvSpPr>
          <p:nvPr>
            <p:ph type="title"/>
          </p:nvPr>
        </p:nvSpPr>
        <p:spPr>
          <a:xfrm>
            <a:off x="1069848" y="484632"/>
            <a:ext cx="10058400" cy="1609344"/>
          </a:xfrm>
        </p:spPr>
        <p:txBody>
          <a:bodyPr>
            <a:normAutofit/>
          </a:bodyPr>
          <a:lstStyle/>
          <a:p>
            <a:r>
              <a:rPr lang="en-US" sz="5000" dirty="0"/>
              <a:t>Engaging Relative Caregivers: Managing Risk Factors in Kinship Care</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Content Placeholder 3">
            <a:extLst>
              <a:ext uri="{FF2B5EF4-FFF2-40B4-BE49-F238E27FC236}">
                <a16:creationId xmlns:a16="http://schemas.microsoft.com/office/drawing/2014/main" id="{741CE082-9DAD-A240-8B20-1FDAF6F143A0}"/>
              </a:ext>
            </a:extLst>
          </p:cNvPr>
          <p:cNvGraphicFramePr>
            <a:graphicFrameLocks noGrp="1"/>
          </p:cNvGraphicFramePr>
          <p:nvPr>
            <p:ph idx="1"/>
            <p:extLst>
              <p:ext uri="{D42A27DB-BD31-4B8C-83A1-F6EECF244321}">
                <p14:modId xmlns:p14="http://schemas.microsoft.com/office/powerpoint/2010/main" val="3439910174"/>
              </p:ext>
            </p:extLst>
          </p:nvPr>
        </p:nvGraphicFramePr>
        <p:xfrm>
          <a:off x="1069975" y="2432312"/>
          <a:ext cx="10058401" cy="3199198"/>
        </p:xfrm>
        <a:graphic>
          <a:graphicData uri="http://schemas.openxmlformats.org/drawingml/2006/table">
            <a:tbl>
              <a:tblPr firstRow="1" bandRow="1">
                <a:tableStyleId>{5C22544A-7EE6-4342-B048-85BDC9FD1C3A}</a:tableStyleId>
              </a:tblPr>
              <a:tblGrid>
                <a:gridCol w="5033414">
                  <a:extLst>
                    <a:ext uri="{9D8B030D-6E8A-4147-A177-3AD203B41FA5}">
                      <a16:colId xmlns:a16="http://schemas.microsoft.com/office/drawing/2014/main" val="226629708"/>
                    </a:ext>
                  </a:extLst>
                </a:gridCol>
                <a:gridCol w="5024987">
                  <a:extLst>
                    <a:ext uri="{9D8B030D-6E8A-4147-A177-3AD203B41FA5}">
                      <a16:colId xmlns:a16="http://schemas.microsoft.com/office/drawing/2014/main" val="3987141269"/>
                    </a:ext>
                  </a:extLst>
                </a:gridCol>
              </a:tblGrid>
              <a:tr h="335620">
                <a:tc>
                  <a:txBody>
                    <a:bodyPr/>
                    <a:lstStyle/>
                    <a:p>
                      <a:pPr algn="ctr"/>
                      <a:r>
                        <a:rPr lang="en-US" sz="1400" dirty="0"/>
                        <a:t>Risk Factor</a:t>
                      </a:r>
                    </a:p>
                  </a:txBody>
                  <a:tcPr marL="89898" marR="89898" marT="44949" marB="44949"/>
                </a:tc>
                <a:tc>
                  <a:txBody>
                    <a:bodyPr/>
                    <a:lstStyle/>
                    <a:p>
                      <a:pPr algn="ctr"/>
                      <a:r>
                        <a:rPr lang="en-US" sz="1400" dirty="0"/>
                        <a:t>Goals and Interventions Related to Risk Factor</a:t>
                      </a:r>
                    </a:p>
                  </a:txBody>
                  <a:tcPr marL="89898" marR="89898" marT="44949" marB="44949"/>
                </a:tc>
                <a:extLst>
                  <a:ext uri="{0D108BD9-81ED-4DB2-BD59-A6C34878D82A}">
                    <a16:rowId xmlns:a16="http://schemas.microsoft.com/office/drawing/2014/main" val="788477016"/>
                  </a:ext>
                </a:extLst>
              </a:tr>
              <a:tr h="1384430">
                <a:tc>
                  <a:txBody>
                    <a:bodyPr/>
                    <a:lstStyle/>
                    <a:p>
                      <a:pPr marL="342900" indent="-342900">
                        <a:buFont typeface="+mj-lt"/>
                        <a:buAutoNum type="arabicPeriod" startAt="15"/>
                      </a:pPr>
                      <a:r>
                        <a:rPr lang="en-US" sz="1400" b="1" i="1" dirty="0"/>
                        <a:t>Intrusion</a:t>
                      </a:r>
                      <a:r>
                        <a:rPr lang="en-US" sz="1400" dirty="0"/>
                        <a:t>:  Relative caregivers may feel the child welfare system is being overly intrusive in their lives and may not understand the need for any level of intrusion given their family relationship to the child. </a:t>
                      </a:r>
                    </a:p>
                  </a:txBody>
                  <a:tcPr marL="89898" marR="89898" marT="44949" marB="44949"/>
                </a:tc>
                <a:tc>
                  <a:txBody>
                    <a:bodyPr/>
                    <a:lstStyle/>
                    <a:p>
                      <a:pPr marL="285750" indent="-285750">
                        <a:buFont typeface="Wingdings" pitchFamily="2" charset="2"/>
                        <a:buChar char="v"/>
                      </a:pPr>
                      <a:r>
                        <a:rPr lang="en-US" sz="1400" dirty="0"/>
                        <a:t>Helping relative caregivers cope with the intrusion</a:t>
                      </a:r>
                    </a:p>
                    <a:p>
                      <a:pPr marL="285750" indent="-285750">
                        <a:buFont typeface="Wingdings" pitchFamily="2" charset="2"/>
                        <a:buChar char="v"/>
                      </a:pPr>
                      <a:endParaRPr lang="en-US" sz="1400" dirty="0"/>
                    </a:p>
                    <a:p>
                      <a:pPr marL="285750" indent="-285750">
                        <a:buFont typeface="Wingdings" pitchFamily="2" charset="2"/>
                        <a:buChar char="v"/>
                      </a:pPr>
                      <a:endParaRPr lang="en-US" sz="1400" dirty="0"/>
                    </a:p>
                    <a:p>
                      <a:pPr marL="285750" indent="-285750">
                        <a:buFont typeface="Wingdings" pitchFamily="2" charset="2"/>
                        <a:buChar char="v"/>
                      </a:pPr>
                      <a:r>
                        <a:rPr lang="en-US" sz="1400" dirty="0"/>
                        <a:t>Acknowledging that the intrusion is necessary to ensure that the child is safe with the caregiver given what they experienced before they came to live there</a:t>
                      </a:r>
                    </a:p>
                    <a:p>
                      <a:pPr marL="285750" indent="-285750">
                        <a:buFont typeface="Wingdings" pitchFamily="2" charset="2"/>
                        <a:buChar char="v"/>
                      </a:pPr>
                      <a:endParaRPr lang="en-US" sz="1400" dirty="0"/>
                    </a:p>
                    <a:p>
                      <a:pPr marL="285750" indent="-285750">
                        <a:buFont typeface="Wingdings" pitchFamily="2" charset="2"/>
                        <a:buChar char="v"/>
                      </a:pPr>
                      <a:r>
                        <a:rPr lang="en-US" sz="1400" dirty="0"/>
                        <a:t>Ensuring the caregiver that this is a necessary step to confirm that it’s in the child’s best interest to be with the caregiver so they can (hopefully sooner rather than later) get out of their lives</a:t>
                      </a:r>
                    </a:p>
                    <a:p>
                      <a:pPr marL="285750" indent="-285750">
                        <a:buFont typeface="Wingdings" pitchFamily="2" charset="2"/>
                        <a:buChar char="v"/>
                      </a:pPr>
                      <a:endParaRPr lang="en-US" sz="1400" dirty="0"/>
                    </a:p>
                    <a:p>
                      <a:pPr marL="285750" indent="-285750">
                        <a:buFont typeface="Wingdings" pitchFamily="2" charset="2"/>
                        <a:buChar char="v"/>
                      </a:pPr>
                      <a:endParaRPr lang="en-US" sz="1400" dirty="0"/>
                    </a:p>
                  </a:txBody>
                  <a:tcPr marL="89898" marR="89898" marT="44949" marB="44949"/>
                </a:tc>
                <a:extLst>
                  <a:ext uri="{0D108BD9-81ED-4DB2-BD59-A6C34878D82A}">
                    <a16:rowId xmlns:a16="http://schemas.microsoft.com/office/drawing/2014/main" val="2722824100"/>
                  </a:ext>
                </a:extLst>
              </a:tr>
            </a:tbl>
          </a:graphicData>
        </a:graphic>
      </p:graphicFrame>
    </p:spTree>
    <p:extLst>
      <p:ext uri="{BB962C8B-B14F-4D97-AF65-F5344CB8AC3E}">
        <p14:creationId xmlns:p14="http://schemas.microsoft.com/office/powerpoint/2010/main" val="828881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D8AFD15B-CF29-4306-884F-47675092F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504000-8A09-494A-98BF-3B401A98F7A1}"/>
              </a:ext>
            </a:extLst>
          </p:cNvPr>
          <p:cNvSpPr>
            <a:spLocks noGrp="1"/>
          </p:cNvSpPr>
          <p:nvPr>
            <p:ph type="title"/>
          </p:nvPr>
        </p:nvSpPr>
        <p:spPr>
          <a:xfrm>
            <a:off x="6532546" y="652200"/>
            <a:ext cx="4869179" cy="1517984"/>
          </a:xfrm>
        </p:spPr>
        <p:txBody>
          <a:bodyPr>
            <a:normAutofit/>
          </a:bodyPr>
          <a:lstStyle/>
          <a:p>
            <a:r>
              <a:rPr lang="en-US" sz="3700" dirty="0">
                <a:solidFill>
                  <a:schemeClr val="tx1"/>
                </a:solidFill>
              </a:rPr>
              <a:t>How Kinship Care Changes Family Dynamics</a:t>
            </a:r>
          </a:p>
        </p:txBody>
      </p:sp>
      <p:sp>
        <p:nvSpPr>
          <p:cNvPr id="34" name="Freeform: Shape 33">
            <a:extLst>
              <a:ext uri="{FF2B5EF4-FFF2-40B4-BE49-F238E27FC236}">
                <a16:creationId xmlns:a16="http://schemas.microsoft.com/office/drawing/2014/main" id="{7EC0D68F-F813-4414-800D-F8D4F0AB8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66" y="401980"/>
            <a:ext cx="6115733" cy="6456021"/>
          </a:xfrm>
          <a:custGeom>
            <a:avLst/>
            <a:gdLst>
              <a:gd name="connsiteX0" fmla="*/ 2259477 w 6115733"/>
              <a:gd name="connsiteY0" fmla="*/ 433395 h 6456021"/>
              <a:gd name="connsiteX1" fmla="*/ 5681904 w 6115733"/>
              <a:gd name="connsiteY1" fmla="*/ 3852396 h 6456021"/>
              <a:gd name="connsiteX2" fmla="*/ 4679499 w 6115733"/>
              <a:gd name="connsiteY2" fmla="*/ 6269995 h 6456021"/>
              <a:gd name="connsiteX3" fmla="*/ 4474613 w 6115733"/>
              <a:gd name="connsiteY3" fmla="*/ 6456021 h 6456021"/>
              <a:gd name="connsiteX4" fmla="*/ 44341 w 6115733"/>
              <a:gd name="connsiteY4" fmla="*/ 6456021 h 6456021"/>
              <a:gd name="connsiteX5" fmla="*/ 0 w 6115733"/>
              <a:gd name="connsiteY5" fmla="*/ 6415762 h 6456021"/>
              <a:gd name="connsiteX6" fmla="*/ 0 w 6115733"/>
              <a:gd name="connsiteY6" fmla="*/ 1289029 h 6456021"/>
              <a:gd name="connsiteX7" fmla="*/ 82495 w 6115733"/>
              <a:gd name="connsiteY7" fmla="*/ 1214128 h 6456021"/>
              <a:gd name="connsiteX8" fmla="*/ 2259477 w 6115733"/>
              <a:gd name="connsiteY8" fmla="*/ 433395 h 6456021"/>
              <a:gd name="connsiteX9" fmla="*/ 2259477 w 6115733"/>
              <a:gd name="connsiteY9" fmla="*/ 0 h 6456021"/>
              <a:gd name="connsiteX10" fmla="*/ 6115733 w 6115733"/>
              <a:gd name="connsiteY10" fmla="*/ 3852396 h 6456021"/>
              <a:gd name="connsiteX11" fmla="*/ 5235152 w 6115733"/>
              <a:gd name="connsiteY11" fmla="*/ 6302877 h 6456021"/>
              <a:gd name="connsiteX12" fmla="*/ 5095826 w 6115733"/>
              <a:gd name="connsiteY12" fmla="*/ 6456021 h 6456021"/>
              <a:gd name="connsiteX13" fmla="*/ 4617788 w 6115733"/>
              <a:gd name="connsiteY13" fmla="*/ 6456021 h 6456021"/>
              <a:gd name="connsiteX14" fmla="*/ 4747668 w 6115733"/>
              <a:gd name="connsiteY14" fmla="*/ 6338096 h 6456021"/>
              <a:gd name="connsiteX15" fmla="*/ 5778311 w 6115733"/>
              <a:gd name="connsiteY15" fmla="*/ 3852396 h 6456021"/>
              <a:gd name="connsiteX16" fmla="*/ 2259477 w 6115733"/>
              <a:gd name="connsiteY16" fmla="*/ 337085 h 6456021"/>
              <a:gd name="connsiteX17" fmla="*/ 21172 w 6115733"/>
              <a:gd name="connsiteY17" fmla="*/ 1139811 h 6456021"/>
              <a:gd name="connsiteX18" fmla="*/ 0 w 6115733"/>
              <a:gd name="connsiteY18" fmla="*/ 1159034 h 6456021"/>
              <a:gd name="connsiteX19" fmla="*/ 0 w 6115733"/>
              <a:gd name="connsiteY19" fmla="*/ 735177 h 6456021"/>
              <a:gd name="connsiteX20" fmla="*/ 103407 w 6115733"/>
              <a:gd name="connsiteY20" fmla="*/ 657929 h 6456021"/>
              <a:gd name="connsiteX21" fmla="*/ 2259477 w 6115733"/>
              <a:gd name="connsiteY21" fmla="*/ 0 h 645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115733" h="6456021">
                <a:moveTo>
                  <a:pt x="2259477" y="433395"/>
                </a:moveTo>
                <a:cubicBezTo>
                  <a:pt x="4149632" y="433395"/>
                  <a:pt x="5681904" y="1964133"/>
                  <a:pt x="5681904" y="3852396"/>
                </a:cubicBezTo>
                <a:cubicBezTo>
                  <a:pt x="5681904" y="4796527"/>
                  <a:pt x="5298836" y="5651278"/>
                  <a:pt x="4679499" y="6269995"/>
                </a:cubicBezTo>
                <a:lnTo>
                  <a:pt x="4474613" y="6456021"/>
                </a:lnTo>
                <a:lnTo>
                  <a:pt x="44341" y="6456021"/>
                </a:lnTo>
                <a:lnTo>
                  <a:pt x="0" y="6415762"/>
                </a:lnTo>
                <a:lnTo>
                  <a:pt x="0" y="1289029"/>
                </a:lnTo>
                <a:lnTo>
                  <a:pt x="82495" y="1214128"/>
                </a:lnTo>
                <a:cubicBezTo>
                  <a:pt x="674092" y="726388"/>
                  <a:pt x="1432534" y="433395"/>
                  <a:pt x="2259477" y="433395"/>
                </a:cubicBezTo>
                <a:close/>
                <a:moveTo>
                  <a:pt x="2259477" y="0"/>
                </a:moveTo>
                <a:cubicBezTo>
                  <a:pt x="4389229" y="0"/>
                  <a:pt x="6115733" y="1724776"/>
                  <a:pt x="6115733" y="3852396"/>
                </a:cubicBezTo>
                <a:cubicBezTo>
                  <a:pt x="6115733" y="4783230"/>
                  <a:pt x="5785270" y="5636956"/>
                  <a:pt x="5235152" y="6302877"/>
                </a:cubicBezTo>
                <a:lnTo>
                  <a:pt x="5095826" y="6456021"/>
                </a:lnTo>
                <a:lnTo>
                  <a:pt x="4617788" y="6456021"/>
                </a:lnTo>
                <a:lnTo>
                  <a:pt x="4747668" y="6338096"/>
                </a:lnTo>
                <a:cubicBezTo>
                  <a:pt x="5384452" y="5701950"/>
                  <a:pt x="5778311" y="4823122"/>
                  <a:pt x="5778311" y="3852396"/>
                </a:cubicBezTo>
                <a:cubicBezTo>
                  <a:pt x="5778311" y="1910944"/>
                  <a:pt x="4202875" y="337085"/>
                  <a:pt x="2259477" y="337085"/>
                </a:cubicBezTo>
                <a:cubicBezTo>
                  <a:pt x="1409240" y="337085"/>
                  <a:pt x="629434" y="638331"/>
                  <a:pt x="21172" y="1139811"/>
                </a:cubicBezTo>
                <a:lnTo>
                  <a:pt x="0" y="1159034"/>
                </a:lnTo>
                <a:lnTo>
                  <a:pt x="0" y="735177"/>
                </a:lnTo>
                <a:lnTo>
                  <a:pt x="103407" y="657929"/>
                </a:lnTo>
                <a:cubicBezTo>
                  <a:pt x="718869" y="242547"/>
                  <a:pt x="1460820" y="0"/>
                  <a:pt x="2259477" y="0"/>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 name="Graphic 6" descr="Family">
            <a:extLst>
              <a:ext uri="{FF2B5EF4-FFF2-40B4-BE49-F238E27FC236}">
                <a16:creationId xmlns:a16="http://schemas.microsoft.com/office/drawing/2014/main" id="{D0362CC3-BEA6-47AC-B3F3-773AEBF36C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5275" y="2255301"/>
            <a:ext cx="3542527" cy="3542527"/>
          </a:xfrm>
          <a:prstGeom prst="rect">
            <a:avLst/>
          </a:prstGeom>
        </p:spPr>
      </p:pic>
      <p:sp>
        <p:nvSpPr>
          <p:cNvPr id="3" name="Content Placeholder 2">
            <a:extLst>
              <a:ext uri="{FF2B5EF4-FFF2-40B4-BE49-F238E27FC236}">
                <a16:creationId xmlns:a16="http://schemas.microsoft.com/office/drawing/2014/main" id="{7245F128-8594-2D42-988A-8F9DC86D9459}"/>
              </a:ext>
            </a:extLst>
          </p:cNvPr>
          <p:cNvSpPr>
            <a:spLocks noGrp="1"/>
          </p:cNvSpPr>
          <p:nvPr>
            <p:ph idx="1"/>
          </p:nvPr>
        </p:nvSpPr>
        <p:spPr>
          <a:xfrm>
            <a:off x="6587545" y="2023873"/>
            <a:ext cx="4869179" cy="4049382"/>
          </a:xfrm>
        </p:spPr>
        <p:txBody>
          <a:bodyPr anchor="t">
            <a:normAutofit/>
          </a:bodyPr>
          <a:lstStyle/>
          <a:p>
            <a:pPr marL="0" indent="0">
              <a:buNone/>
            </a:pPr>
            <a:r>
              <a:rPr lang="en-US" sz="1800" dirty="0"/>
              <a:t>Placing children in Kinship Care changes pre-existing:</a:t>
            </a:r>
          </a:p>
          <a:p>
            <a:r>
              <a:rPr lang="en-US" sz="1800" dirty="0"/>
              <a:t>Relationships	</a:t>
            </a:r>
          </a:p>
          <a:p>
            <a:r>
              <a:rPr lang="en-US" sz="1800" dirty="0"/>
              <a:t>Responsibilities</a:t>
            </a:r>
          </a:p>
          <a:p>
            <a:r>
              <a:rPr lang="en-US" sz="1800" dirty="0"/>
              <a:t>Roles</a:t>
            </a:r>
          </a:p>
          <a:p>
            <a:r>
              <a:rPr lang="en-US" sz="1800" dirty="0"/>
              <a:t>Accountability</a:t>
            </a:r>
          </a:p>
          <a:p>
            <a:r>
              <a:rPr lang="en-US" sz="1800" dirty="0"/>
              <a:t>Power</a:t>
            </a:r>
          </a:p>
          <a:p>
            <a:r>
              <a:rPr lang="en-US" sz="1800" dirty="0"/>
              <a:t>Status</a:t>
            </a:r>
          </a:p>
          <a:p>
            <a:r>
              <a:rPr lang="en-US" sz="1800" dirty="0"/>
              <a:t>Authority</a:t>
            </a:r>
          </a:p>
          <a:p>
            <a:r>
              <a:rPr lang="en-US" sz="1800" dirty="0"/>
              <a:t>Loyalties	</a:t>
            </a:r>
            <a:r>
              <a:rPr lang="en-US" sz="1100" dirty="0"/>
              <a:t>	</a:t>
            </a:r>
          </a:p>
        </p:txBody>
      </p:sp>
      <p:grpSp>
        <p:nvGrpSpPr>
          <p:cNvPr id="36" name="Group 35">
            <a:extLst>
              <a:ext uri="{FF2B5EF4-FFF2-40B4-BE49-F238E27FC236}">
                <a16:creationId xmlns:a16="http://schemas.microsoft.com/office/drawing/2014/main" id="{54CA915D-BDF0-41F8-B00E-FB186EFF7B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37" name="Oval 36">
              <a:extLst>
                <a:ext uri="{FF2B5EF4-FFF2-40B4-BE49-F238E27FC236}">
                  <a16:creationId xmlns:a16="http://schemas.microsoft.com/office/drawing/2014/main" id="{317AAC03-BF64-4E67-9032-3BD0249980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38" name="Oval 37">
              <a:extLst>
                <a:ext uri="{FF2B5EF4-FFF2-40B4-BE49-F238E27FC236}">
                  <a16:creationId xmlns:a16="http://schemas.microsoft.com/office/drawing/2014/main" id="{1A131397-5A45-4344-9983-5E400A3EA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Tree>
    <p:extLst>
      <p:ext uri="{BB962C8B-B14F-4D97-AF65-F5344CB8AC3E}">
        <p14:creationId xmlns:p14="http://schemas.microsoft.com/office/powerpoint/2010/main" val="3741029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D8AFD15B-CF29-4306-884F-47675092F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504000-8A09-494A-98BF-3B401A98F7A1}"/>
              </a:ext>
            </a:extLst>
          </p:cNvPr>
          <p:cNvSpPr>
            <a:spLocks noGrp="1"/>
          </p:cNvSpPr>
          <p:nvPr>
            <p:ph type="title"/>
          </p:nvPr>
        </p:nvSpPr>
        <p:spPr>
          <a:xfrm>
            <a:off x="6587544" y="1382165"/>
            <a:ext cx="4869179" cy="1517984"/>
          </a:xfrm>
        </p:spPr>
        <p:txBody>
          <a:bodyPr>
            <a:normAutofit/>
          </a:bodyPr>
          <a:lstStyle/>
          <a:p>
            <a:r>
              <a:rPr lang="en-US" sz="3700" dirty="0">
                <a:solidFill>
                  <a:schemeClr val="tx1"/>
                </a:solidFill>
              </a:rPr>
              <a:t>How Kinship Care Changes Family Dynamics</a:t>
            </a:r>
          </a:p>
        </p:txBody>
      </p:sp>
      <p:sp>
        <p:nvSpPr>
          <p:cNvPr id="58" name="Freeform: Shape 57">
            <a:extLst>
              <a:ext uri="{FF2B5EF4-FFF2-40B4-BE49-F238E27FC236}">
                <a16:creationId xmlns:a16="http://schemas.microsoft.com/office/drawing/2014/main" id="{7EC0D68F-F813-4414-800D-F8D4F0AB8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66" y="401980"/>
            <a:ext cx="6115733" cy="6456021"/>
          </a:xfrm>
          <a:custGeom>
            <a:avLst/>
            <a:gdLst>
              <a:gd name="connsiteX0" fmla="*/ 2259477 w 6115733"/>
              <a:gd name="connsiteY0" fmla="*/ 433395 h 6456021"/>
              <a:gd name="connsiteX1" fmla="*/ 5681904 w 6115733"/>
              <a:gd name="connsiteY1" fmla="*/ 3852396 h 6456021"/>
              <a:gd name="connsiteX2" fmla="*/ 4679499 w 6115733"/>
              <a:gd name="connsiteY2" fmla="*/ 6269995 h 6456021"/>
              <a:gd name="connsiteX3" fmla="*/ 4474613 w 6115733"/>
              <a:gd name="connsiteY3" fmla="*/ 6456021 h 6456021"/>
              <a:gd name="connsiteX4" fmla="*/ 44341 w 6115733"/>
              <a:gd name="connsiteY4" fmla="*/ 6456021 h 6456021"/>
              <a:gd name="connsiteX5" fmla="*/ 0 w 6115733"/>
              <a:gd name="connsiteY5" fmla="*/ 6415762 h 6456021"/>
              <a:gd name="connsiteX6" fmla="*/ 0 w 6115733"/>
              <a:gd name="connsiteY6" fmla="*/ 1289029 h 6456021"/>
              <a:gd name="connsiteX7" fmla="*/ 82495 w 6115733"/>
              <a:gd name="connsiteY7" fmla="*/ 1214128 h 6456021"/>
              <a:gd name="connsiteX8" fmla="*/ 2259477 w 6115733"/>
              <a:gd name="connsiteY8" fmla="*/ 433395 h 6456021"/>
              <a:gd name="connsiteX9" fmla="*/ 2259477 w 6115733"/>
              <a:gd name="connsiteY9" fmla="*/ 0 h 6456021"/>
              <a:gd name="connsiteX10" fmla="*/ 6115733 w 6115733"/>
              <a:gd name="connsiteY10" fmla="*/ 3852396 h 6456021"/>
              <a:gd name="connsiteX11" fmla="*/ 5235152 w 6115733"/>
              <a:gd name="connsiteY11" fmla="*/ 6302877 h 6456021"/>
              <a:gd name="connsiteX12" fmla="*/ 5095826 w 6115733"/>
              <a:gd name="connsiteY12" fmla="*/ 6456021 h 6456021"/>
              <a:gd name="connsiteX13" fmla="*/ 4617788 w 6115733"/>
              <a:gd name="connsiteY13" fmla="*/ 6456021 h 6456021"/>
              <a:gd name="connsiteX14" fmla="*/ 4747668 w 6115733"/>
              <a:gd name="connsiteY14" fmla="*/ 6338096 h 6456021"/>
              <a:gd name="connsiteX15" fmla="*/ 5778311 w 6115733"/>
              <a:gd name="connsiteY15" fmla="*/ 3852396 h 6456021"/>
              <a:gd name="connsiteX16" fmla="*/ 2259477 w 6115733"/>
              <a:gd name="connsiteY16" fmla="*/ 337085 h 6456021"/>
              <a:gd name="connsiteX17" fmla="*/ 21172 w 6115733"/>
              <a:gd name="connsiteY17" fmla="*/ 1139811 h 6456021"/>
              <a:gd name="connsiteX18" fmla="*/ 0 w 6115733"/>
              <a:gd name="connsiteY18" fmla="*/ 1159034 h 6456021"/>
              <a:gd name="connsiteX19" fmla="*/ 0 w 6115733"/>
              <a:gd name="connsiteY19" fmla="*/ 735177 h 6456021"/>
              <a:gd name="connsiteX20" fmla="*/ 103407 w 6115733"/>
              <a:gd name="connsiteY20" fmla="*/ 657929 h 6456021"/>
              <a:gd name="connsiteX21" fmla="*/ 2259477 w 6115733"/>
              <a:gd name="connsiteY21" fmla="*/ 0 h 645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115733" h="6456021">
                <a:moveTo>
                  <a:pt x="2259477" y="433395"/>
                </a:moveTo>
                <a:cubicBezTo>
                  <a:pt x="4149632" y="433395"/>
                  <a:pt x="5681904" y="1964133"/>
                  <a:pt x="5681904" y="3852396"/>
                </a:cubicBezTo>
                <a:cubicBezTo>
                  <a:pt x="5681904" y="4796527"/>
                  <a:pt x="5298836" y="5651278"/>
                  <a:pt x="4679499" y="6269995"/>
                </a:cubicBezTo>
                <a:lnTo>
                  <a:pt x="4474613" y="6456021"/>
                </a:lnTo>
                <a:lnTo>
                  <a:pt x="44341" y="6456021"/>
                </a:lnTo>
                <a:lnTo>
                  <a:pt x="0" y="6415762"/>
                </a:lnTo>
                <a:lnTo>
                  <a:pt x="0" y="1289029"/>
                </a:lnTo>
                <a:lnTo>
                  <a:pt x="82495" y="1214128"/>
                </a:lnTo>
                <a:cubicBezTo>
                  <a:pt x="674092" y="726388"/>
                  <a:pt x="1432534" y="433395"/>
                  <a:pt x="2259477" y="433395"/>
                </a:cubicBezTo>
                <a:close/>
                <a:moveTo>
                  <a:pt x="2259477" y="0"/>
                </a:moveTo>
                <a:cubicBezTo>
                  <a:pt x="4389229" y="0"/>
                  <a:pt x="6115733" y="1724776"/>
                  <a:pt x="6115733" y="3852396"/>
                </a:cubicBezTo>
                <a:cubicBezTo>
                  <a:pt x="6115733" y="4783230"/>
                  <a:pt x="5785270" y="5636956"/>
                  <a:pt x="5235152" y="6302877"/>
                </a:cubicBezTo>
                <a:lnTo>
                  <a:pt x="5095826" y="6456021"/>
                </a:lnTo>
                <a:lnTo>
                  <a:pt x="4617788" y="6456021"/>
                </a:lnTo>
                <a:lnTo>
                  <a:pt x="4747668" y="6338096"/>
                </a:lnTo>
                <a:cubicBezTo>
                  <a:pt x="5384452" y="5701950"/>
                  <a:pt x="5778311" y="4823122"/>
                  <a:pt x="5778311" y="3852396"/>
                </a:cubicBezTo>
                <a:cubicBezTo>
                  <a:pt x="5778311" y="1910944"/>
                  <a:pt x="4202875" y="337085"/>
                  <a:pt x="2259477" y="337085"/>
                </a:cubicBezTo>
                <a:cubicBezTo>
                  <a:pt x="1409240" y="337085"/>
                  <a:pt x="629434" y="638331"/>
                  <a:pt x="21172" y="1139811"/>
                </a:cubicBezTo>
                <a:lnTo>
                  <a:pt x="0" y="1159034"/>
                </a:lnTo>
                <a:lnTo>
                  <a:pt x="0" y="735177"/>
                </a:lnTo>
                <a:lnTo>
                  <a:pt x="103407" y="657929"/>
                </a:lnTo>
                <a:cubicBezTo>
                  <a:pt x="718869" y="242547"/>
                  <a:pt x="1460820" y="0"/>
                  <a:pt x="2259477" y="0"/>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 name="Graphic 6" descr="Family">
            <a:extLst>
              <a:ext uri="{FF2B5EF4-FFF2-40B4-BE49-F238E27FC236}">
                <a16:creationId xmlns:a16="http://schemas.microsoft.com/office/drawing/2014/main" id="{D0362CC3-BEA6-47AC-B3F3-773AEBF36C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5275" y="2255301"/>
            <a:ext cx="3542527" cy="3542527"/>
          </a:xfrm>
          <a:prstGeom prst="rect">
            <a:avLst/>
          </a:prstGeom>
        </p:spPr>
      </p:pic>
      <p:sp>
        <p:nvSpPr>
          <p:cNvPr id="3" name="Content Placeholder 2">
            <a:extLst>
              <a:ext uri="{FF2B5EF4-FFF2-40B4-BE49-F238E27FC236}">
                <a16:creationId xmlns:a16="http://schemas.microsoft.com/office/drawing/2014/main" id="{7245F128-8594-2D42-988A-8F9DC86D9459}"/>
              </a:ext>
            </a:extLst>
          </p:cNvPr>
          <p:cNvSpPr>
            <a:spLocks noGrp="1"/>
          </p:cNvSpPr>
          <p:nvPr>
            <p:ph idx="1"/>
          </p:nvPr>
        </p:nvSpPr>
        <p:spPr>
          <a:xfrm>
            <a:off x="6587545" y="3007389"/>
            <a:ext cx="4869179" cy="3065865"/>
          </a:xfrm>
        </p:spPr>
        <p:txBody>
          <a:bodyPr anchor="t">
            <a:normAutofit/>
          </a:bodyPr>
          <a:lstStyle/>
          <a:p>
            <a:pPr marL="0" indent="0">
              <a:buNone/>
            </a:pPr>
            <a:r>
              <a:rPr lang="en-US" sz="1800" dirty="0"/>
              <a:t>Family members often assume they have the same </a:t>
            </a:r>
            <a:r>
              <a:rPr lang="en-US" sz="1800" b="1" dirty="0"/>
              <a:t>Rights, Entitlements and Privileges </a:t>
            </a:r>
            <a:r>
              <a:rPr lang="en-US" sz="1800" dirty="0"/>
              <a:t>they had </a:t>
            </a:r>
            <a:r>
              <a:rPr lang="en-US" sz="1800" b="1" dirty="0"/>
              <a:t>PRIOR TO</a:t>
            </a:r>
            <a:r>
              <a:rPr lang="en-US" sz="1800" dirty="0"/>
              <a:t> the child’s placement</a:t>
            </a:r>
          </a:p>
        </p:txBody>
      </p:sp>
      <p:grpSp>
        <p:nvGrpSpPr>
          <p:cNvPr id="60" name="Group 59">
            <a:extLst>
              <a:ext uri="{FF2B5EF4-FFF2-40B4-BE49-F238E27FC236}">
                <a16:creationId xmlns:a16="http://schemas.microsoft.com/office/drawing/2014/main" id="{54CA915D-BDF0-41F8-B00E-FB186EFF7B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61" name="Oval 60">
              <a:extLst>
                <a:ext uri="{FF2B5EF4-FFF2-40B4-BE49-F238E27FC236}">
                  <a16:creationId xmlns:a16="http://schemas.microsoft.com/office/drawing/2014/main" id="{317AAC03-BF64-4E67-9032-3BD0249980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62" name="Oval 61">
              <a:extLst>
                <a:ext uri="{FF2B5EF4-FFF2-40B4-BE49-F238E27FC236}">
                  <a16:creationId xmlns:a16="http://schemas.microsoft.com/office/drawing/2014/main" id="{1A131397-5A45-4344-9983-5E400A3EA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Tree>
    <p:extLst>
      <p:ext uri="{BB962C8B-B14F-4D97-AF65-F5344CB8AC3E}">
        <p14:creationId xmlns:p14="http://schemas.microsoft.com/office/powerpoint/2010/main" val="4208581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D8AFD15B-CF29-4306-884F-47675092F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504000-8A09-494A-98BF-3B401A98F7A1}"/>
              </a:ext>
            </a:extLst>
          </p:cNvPr>
          <p:cNvSpPr>
            <a:spLocks noGrp="1"/>
          </p:cNvSpPr>
          <p:nvPr>
            <p:ph type="title"/>
          </p:nvPr>
        </p:nvSpPr>
        <p:spPr>
          <a:xfrm>
            <a:off x="6587544" y="1382165"/>
            <a:ext cx="4869179" cy="1517984"/>
          </a:xfrm>
        </p:spPr>
        <p:txBody>
          <a:bodyPr>
            <a:normAutofit/>
          </a:bodyPr>
          <a:lstStyle/>
          <a:p>
            <a:r>
              <a:rPr lang="en-US" sz="3700" dirty="0">
                <a:solidFill>
                  <a:schemeClr val="tx1"/>
                </a:solidFill>
              </a:rPr>
              <a:t>How Kinship Care Changes Family Dynamics</a:t>
            </a:r>
          </a:p>
        </p:txBody>
      </p:sp>
      <p:sp>
        <p:nvSpPr>
          <p:cNvPr id="58" name="Freeform: Shape 57">
            <a:extLst>
              <a:ext uri="{FF2B5EF4-FFF2-40B4-BE49-F238E27FC236}">
                <a16:creationId xmlns:a16="http://schemas.microsoft.com/office/drawing/2014/main" id="{7EC0D68F-F813-4414-800D-F8D4F0AB8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66" y="401980"/>
            <a:ext cx="6115733" cy="6456021"/>
          </a:xfrm>
          <a:custGeom>
            <a:avLst/>
            <a:gdLst>
              <a:gd name="connsiteX0" fmla="*/ 2259477 w 6115733"/>
              <a:gd name="connsiteY0" fmla="*/ 433395 h 6456021"/>
              <a:gd name="connsiteX1" fmla="*/ 5681904 w 6115733"/>
              <a:gd name="connsiteY1" fmla="*/ 3852396 h 6456021"/>
              <a:gd name="connsiteX2" fmla="*/ 4679499 w 6115733"/>
              <a:gd name="connsiteY2" fmla="*/ 6269995 h 6456021"/>
              <a:gd name="connsiteX3" fmla="*/ 4474613 w 6115733"/>
              <a:gd name="connsiteY3" fmla="*/ 6456021 h 6456021"/>
              <a:gd name="connsiteX4" fmla="*/ 44341 w 6115733"/>
              <a:gd name="connsiteY4" fmla="*/ 6456021 h 6456021"/>
              <a:gd name="connsiteX5" fmla="*/ 0 w 6115733"/>
              <a:gd name="connsiteY5" fmla="*/ 6415762 h 6456021"/>
              <a:gd name="connsiteX6" fmla="*/ 0 w 6115733"/>
              <a:gd name="connsiteY6" fmla="*/ 1289029 h 6456021"/>
              <a:gd name="connsiteX7" fmla="*/ 82495 w 6115733"/>
              <a:gd name="connsiteY7" fmla="*/ 1214128 h 6456021"/>
              <a:gd name="connsiteX8" fmla="*/ 2259477 w 6115733"/>
              <a:gd name="connsiteY8" fmla="*/ 433395 h 6456021"/>
              <a:gd name="connsiteX9" fmla="*/ 2259477 w 6115733"/>
              <a:gd name="connsiteY9" fmla="*/ 0 h 6456021"/>
              <a:gd name="connsiteX10" fmla="*/ 6115733 w 6115733"/>
              <a:gd name="connsiteY10" fmla="*/ 3852396 h 6456021"/>
              <a:gd name="connsiteX11" fmla="*/ 5235152 w 6115733"/>
              <a:gd name="connsiteY11" fmla="*/ 6302877 h 6456021"/>
              <a:gd name="connsiteX12" fmla="*/ 5095826 w 6115733"/>
              <a:gd name="connsiteY12" fmla="*/ 6456021 h 6456021"/>
              <a:gd name="connsiteX13" fmla="*/ 4617788 w 6115733"/>
              <a:gd name="connsiteY13" fmla="*/ 6456021 h 6456021"/>
              <a:gd name="connsiteX14" fmla="*/ 4747668 w 6115733"/>
              <a:gd name="connsiteY14" fmla="*/ 6338096 h 6456021"/>
              <a:gd name="connsiteX15" fmla="*/ 5778311 w 6115733"/>
              <a:gd name="connsiteY15" fmla="*/ 3852396 h 6456021"/>
              <a:gd name="connsiteX16" fmla="*/ 2259477 w 6115733"/>
              <a:gd name="connsiteY16" fmla="*/ 337085 h 6456021"/>
              <a:gd name="connsiteX17" fmla="*/ 21172 w 6115733"/>
              <a:gd name="connsiteY17" fmla="*/ 1139811 h 6456021"/>
              <a:gd name="connsiteX18" fmla="*/ 0 w 6115733"/>
              <a:gd name="connsiteY18" fmla="*/ 1159034 h 6456021"/>
              <a:gd name="connsiteX19" fmla="*/ 0 w 6115733"/>
              <a:gd name="connsiteY19" fmla="*/ 735177 h 6456021"/>
              <a:gd name="connsiteX20" fmla="*/ 103407 w 6115733"/>
              <a:gd name="connsiteY20" fmla="*/ 657929 h 6456021"/>
              <a:gd name="connsiteX21" fmla="*/ 2259477 w 6115733"/>
              <a:gd name="connsiteY21" fmla="*/ 0 h 645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115733" h="6456021">
                <a:moveTo>
                  <a:pt x="2259477" y="433395"/>
                </a:moveTo>
                <a:cubicBezTo>
                  <a:pt x="4149632" y="433395"/>
                  <a:pt x="5681904" y="1964133"/>
                  <a:pt x="5681904" y="3852396"/>
                </a:cubicBezTo>
                <a:cubicBezTo>
                  <a:pt x="5681904" y="4796527"/>
                  <a:pt x="5298836" y="5651278"/>
                  <a:pt x="4679499" y="6269995"/>
                </a:cubicBezTo>
                <a:lnTo>
                  <a:pt x="4474613" y="6456021"/>
                </a:lnTo>
                <a:lnTo>
                  <a:pt x="44341" y="6456021"/>
                </a:lnTo>
                <a:lnTo>
                  <a:pt x="0" y="6415762"/>
                </a:lnTo>
                <a:lnTo>
                  <a:pt x="0" y="1289029"/>
                </a:lnTo>
                <a:lnTo>
                  <a:pt x="82495" y="1214128"/>
                </a:lnTo>
                <a:cubicBezTo>
                  <a:pt x="674092" y="726388"/>
                  <a:pt x="1432534" y="433395"/>
                  <a:pt x="2259477" y="433395"/>
                </a:cubicBezTo>
                <a:close/>
                <a:moveTo>
                  <a:pt x="2259477" y="0"/>
                </a:moveTo>
                <a:cubicBezTo>
                  <a:pt x="4389229" y="0"/>
                  <a:pt x="6115733" y="1724776"/>
                  <a:pt x="6115733" y="3852396"/>
                </a:cubicBezTo>
                <a:cubicBezTo>
                  <a:pt x="6115733" y="4783230"/>
                  <a:pt x="5785270" y="5636956"/>
                  <a:pt x="5235152" y="6302877"/>
                </a:cubicBezTo>
                <a:lnTo>
                  <a:pt x="5095826" y="6456021"/>
                </a:lnTo>
                <a:lnTo>
                  <a:pt x="4617788" y="6456021"/>
                </a:lnTo>
                <a:lnTo>
                  <a:pt x="4747668" y="6338096"/>
                </a:lnTo>
                <a:cubicBezTo>
                  <a:pt x="5384452" y="5701950"/>
                  <a:pt x="5778311" y="4823122"/>
                  <a:pt x="5778311" y="3852396"/>
                </a:cubicBezTo>
                <a:cubicBezTo>
                  <a:pt x="5778311" y="1910944"/>
                  <a:pt x="4202875" y="337085"/>
                  <a:pt x="2259477" y="337085"/>
                </a:cubicBezTo>
                <a:cubicBezTo>
                  <a:pt x="1409240" y="337085"/>
                  <a:pt x="629434" y="638331"/>
                  <a:pt x="21172" y="1139811"/>
                </a:cubicBezTo>
                <a:lnTo>
                  <a:pt x="0" y="1159034"/>
                </a:lnTo>
                <a:lnTo>
                  <a:pt x="0" y="735177"/>
                </a:lnTo>
                <a:lnTo>
                  <a:pt x="103407" y="657929"/>
                </a:lnTo>
                <a:cubicBezTo>
                  <a:pt x="718869" y="242547"/>
                  <a:pt x="1460820" y="0"/>
                  <a:pt x="2259477" y="0"/>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7" name="Graphic 6" descr="Family">
            <a:extLst>
              <a:ext uri="{FF2B5EF4-FFF2-40B4-BE49-F238E27FC236}">
                <a16:creationId xmlns:a16="http://schemas.microsoft.com/office/drawing/2014/main" id="{D0362CC3-BEA6-47AC-B3F3-773AEBF36C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5275" y="2255301"/>
            <a:ext cx="3542527" cy="3542527"/>
          </a:xfrm>
          <a:prstGeom prst="rect">
            <a:avLst/>
          </a:prstGeom>
        </p:spPr>
      </p:pic>
      <p:sp>
        <p:nvSpPr>
          <p:cNvPr id="3" name="Content Placeholder 2">
            <a:extLst>
              <a:ext uri="{FF2B5EF4-FFF2-40B4-BE49-F238E27FC236}">
                <a16:creationId xmlns:a16="http://schemas.microsoft.com/office/drawing/2014/main" id="{7245F128-8594-2D42-988A-8F9DC86D9459}"/>
              </a:ext>
            </a:extLst>
          </p:cNvPr>
          <p:cNvSpPr>
            <a:spLocks noGrp="1"/>
          </p:cNvSpPr>
          <p:nvPr>
            <p:ph idx="1"/>
          </p:nvPr>
        </p:nvSpPr>
        <p:spPr>
          <a:xfrm>
            <a:off x="6587545" y="3007389"/>
            <a:ext cx="4869179" cy="3065865"/>
          </a:xfrm>
        </p:spPr>
        <p:txBody>
          <a:bodyPr anchor="t">
            <a:normAutofit/>
          </a:bodyPr>
          <a:lstStyle/>
          <a:p>
            <a:pPr marL="0" indent="0">
              <a:buNone/>
            </a:pPr>
            <a:r>
              <a:rPr lang="en-US" sz="1800" dirty="0"/>
              <a:t>Mapping  changes in family dynamics can identify:</a:t>
            </a:r>
          </a:p>
          <a:p>
            <a:r>
              <a:rPr lang="en-US" sz="1800" dirty="0"/>
              <a:t>Re-alignments</a:t>
            </a:r>
          </a:p>
          <a:p>
            <a:r>
              <a:rPr lang="en-US" sz="1800" dirty="0"/>
              <a:t>Resistance</a:t>
            </a:r>
          </a:p>
          <a:p>
            <a:r>
              <a:rPr lang="en-US" sz="1800" dirty="0"/>
              <a:t>Sabotage</a:t>
            </a:r>
          </a:p>
          <a:p>
            <a:r>
              <a:rPr lang="en-US" sz="1800" dirty="0"/>
              <a:t>Collusion</a:t>
            </a:r>
          </a:p>
          <a:p>
            <a:r>
              <a:rPr lang="en-US" sz="1800" dirty="0"/>
              <a:t>Where buy-in is needed</a:t>
            </a:r>
          </a:p>
          <a:p>
            <a:r>
              <a:rPr lang="en-US" sz="1800" dirty="0"/>
              <a:t>Losses</a:t>
            </a:r>
          </a:p>
        </p:txBody>
      </p:sp>
      <p:grpSp>
        <p:nvGrpSpPr>
          <p:cNvPr id="60" name="Group 59">
            <a:extLst>
              <a:ext uri="{FF2B5EF4-FFF2-40B4-BE49-F238E27FC236}">
                <a16:creationId xmlns:a16="http://schemas.microsoft.com/office/drawing/2014/main" id="{54CA915D-BDF0-41F8-B00E-FB186EFF7B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61" name="Oval 60">
              <a:extLst>
                <a:ext uri="{FF2B5EF4-FFF2-40B4-BE49-F238E27FC236}">
                  <a16:creationId xmlns:a16="http://schemas.microsoft.com/office/drawing/2014/main" id="{317AAC03-BF64-4E67-9032-3BD0249980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62" name="Oval 61">
              <a:extLst>
                <a:ext uri="{FF2B5EF4-FFF2-40B4-BE49-F238E27FC236}">
                  <a16:creationId xmlns:a16="http://schemas.microsoft.com/office/drawing/2014/main" id="{1A131397-5A45-4344-9983-5E400A3EA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Tree>
    <p:extLst>
      <p:ext uri="{BB962C8B-B14F-4D97-AF65-F5344CB8AC3E}">
        <p14:creationId xmlns:p14="http://schemas.microsoft.com/office/powerpoint/2010/main" val="2693178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B7745-155E-7D48-AE55-7729E4523CD4}"/>
              </a:ext>
            </a:extLst>
          </p:cNvPr>
          <p:cNvSpPr>
            <a:spLocks noGrp="1"/>
          </p:cNvSpPr>
          <p:nvPr>
            <p:ph type="title"/>
          </p:nvPr>
        </p:nvSpPr>
        <p:spPr>
          <a:xfrm>
            <a:off x="1069848" y="484632"/>
            <a:ext cx="10058400" cy="1609344"/>
          </a:xfrm>
        </p:spPr>
        <p:txBody>
          <a:bodyPr>
            <a:normAutofit/>
          </a:bodyPr>
          <a:lstStyle/>
          <a:p>
            <a:r>
              <a:rPr lang="en-US" sz="5000" dirty="0"/>
              <a:t>Differences Between Kinship Caregivers and Non-Relative Resource Families</a:t>
            </a:r>
          </a:p>
        </p:txBody>
      </p:sp>
      <p:sp>
        <p:nvSpPr>
          <p:cNvPr id="18" name="Rectangle 17">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Content Placeholder 3">
            <a:extLst>
              <a:ext uri="{FF2B5EF4-FFF2-40B4-BE49-F238E27FC236}">
                <a16:creationId xmlns:a16="http://schemas.microsoft.com/office/drawing/2014/main" id="{DD73381C-5D12-FE47-80FF-940DF72771DF}"/>
              </a:ext>
            </a:extLst>
          </p:cNvPr>
          <p:cNvGraphicFramePr>
            <a:graphicFrameLocks noGrp="1"/>
          </p:cNvGraphicFramePr>
          <p:nvPr>
            <p:ph idx="1"/>
            <p:extLst>
              <p:ext uri="{D42A27DB-BD31-4B8C-83A1-F6EECF244321}">
                <p14:modId xmlns:p14="http://schemas.microsoft.com/office/powerpoint/2010/main" val="2343986027"/>
              </p:ext>
            </p:extLst>
          </p:nvPr>
        </p:nvGraphicFramePr>
        <p:xfrm>
          <a:off x="1785526" y="2385390"/>
          <a:ext cx="8627298" cy="3617846"/>
        </p:xfrm>
        <a:graphic>
          <a:graphicData uri="http://schemas.openxmlformats.org/drawingml/2006/table">
            <a:tbl>
              <a:tblPr firstRow="1" bandRow="1">
                <a:tableStyleId>{5C22544A-7EE6-4342-B048-85BDC9FD1C3A}</a:tableStyleId>
              </a:tblPr>
              <a:tblGrid>
                <a:gridCol w="4365789">
                  <a:extLst>
                    <a:ext uri="{9D8B030D-6E8A-4147-A177-3AD203B41FA5}">
                      <a16:colId xmlns:a16="http://schemas.microsoft.com/office/drawing/2014/main" val="2171190165"/>
                    </a:ext>
                  </a:extLst>
                </a:gridCol>
                <a:gridCol w="4261509">
                  <a:extLst>
                    <a:ext uri="{9D8B030D-6E8A-4147-A177-3AD203B41FA5}">
                      <a16:colId xmlns:a16="http://schemas.microsoft.com/office/drawing/2014/main" val="1938273021"/>
                    </a:ext>
                  </a:extLst>
                </a:gridCol>
              </a:tblGrid>
              <a:tr h="300860">
                <a:tc>
                  <a:txBody>
                    <a:bodyPr/>
                    <a:lstStyle/>
                    <a:p>
                      <a:pPr algn="ctr"/>
                      <a:r>
                        <a:rPr lang="en-US" sz="1300" dirty="0"/>
                        <a:t>Kinship Families</a:t>
                      </a:r>
                    </a:p>
                  </a:txBody>
                  <a:tcPr marL="67613" marR="67613" marT="33806" marB="33806"/>
                </a:tc>
                <a:tc>
                  <a:txBody>
                    <a:bodyPr/>
                    <a:lstStyle/>
                    <a:p>
                      <a:pPr algn="ctr"/>
                      <a:r>
                        <a:rPr lang="en-US" sz="1300" dirty="0"/>
                        <a:t>Non-Relatives</a:t>
                      </a:r>
                    </a:p>
                  </a:txBody>
                  <a:tcPr marL="67613" marR="67613" marT="33806" marB="33806"/>
                </a:tc>
                <a:extLst>
                  <a:ext uri="{0D108BD9-81ED-4DB2-BD59-A6C34878D82A}">
                    <a16:rowId xmlns:a16="http://schemas.microsoft.com/office/drawing/2014/main" val="2006661556"/>
                  </a:ext>
                </a:extLst>
              </a:tr>
              <a:tr h="3316986">
                <a:tc>
                  <a:txBody>
                    <a:bodyPr/>
                    <a:lstStyle/>
                    <a:p>
                      <a:pPr marL="285750" indent="-285750">
                        <a:buFont typeface="Arial" panose="020B0604020202020204" pitchFamily="34" charset="0"/>
                        <a:buChar char="•"/>
                      </a:pPr>
                      <a:r>
                        <a:rPr lang="en-US" sz="1300" dirty="0"/>
                        <a:t>Changes in pre-existing relationships between the members of the Triad (children, birth parents, and caregiver).</a:t>
                      </a:r>
                    </a:p>
                    <a:p>
                      <a:endParaRPr lang="en-US" sz="1300" dirty="0"/>
                    </a:p>
                    <a:p>
                      <a:pPr marL="285750" indent="-285750">
                        <a:buFont typeface="Arial" panose="020B0604020202020204" pitchFamily="34" charset="0"/>
                        <a:buChar char="•"/>
                      </a:pPr>
                      <a:r>
                        <a:rPr lang="en-US" sz="1300" dirty="0"/>
                        <a:t>Family members fell they have the same rights and entitlements in caregiver’s family PRIOR to placement.</a:t>
                      </a:r>
                    </a:p>
                    <a:p>
                      <a:pPr marL="285750" indent="-285750">
                        <a:buFont typeface="Arial" panose="020B0604020202020204" pitchFamily="34" charset="0"/>
                        <a:buChar char="•"/>
                      </a:pPr>
                      <a:endParaRPr lang="en-US" sz="1300" dirty="0"/>
                    </a:p>
                    <a:p>
                      <a:pPr marL="285750" indent="-285750">
                        <a:buFont typeface="Arial" panose="020B0604020202020204" pitchFamily="34" charset="0"/>
                        <a:buChar char="•"/>
                      </a:pPr>
                      <a:r>
                        <a:rPr lang="en-US" sz="1300" dirty="0"/>
                        <a:t>Kinship care is unplanned, by default, in a crisis and with limited resources at the time of placement.</a:t>
                      </a:r>
                    </a:p>
                    <a:p>
                      <a:pPr marL="285750" indent="-285750">
                        <a:buFont typeface="Arial" panose="020B0604020202020204" pitchFamily="34" charset="0"/>
                        <a:buChar char="•"/>
                      </a:pPr>
                      <a:endParaRPr lang="en-US" sz="1300" dirty="0"/>
                    </a:p>
                    <a:p>
                      <a:pPr marL="285750" indent="-285750">
                        <a:buFont typeface="Arial" panose="020B0604020202020204" pitchFamily="34" charset="0"/>
                        <a:buChar char="•"/>
                      </a:pPr>
                      <a:r>
                        <a:rPr lang="en-US" sz="1300" dirty="0"/>
                        <a:t>Triad will need to be prepared for changes in preexisting relationships and roles.</a:t>
                      </a:r>
                    </a:p>
                    <a:p>
                      <a:pPr marL="285750" indent="-285750">
                        <a:buFont typeface="Arial" panose="020B0604020202020204" pitchFamily="34" charset="0"/>
                        <a:buChar char="•"/>
                      </a:pPr>
                      <a:endParaRPr lang="en-US" sz="1300" dirty="0"/>
                    </a:p>
                    <a:p>
                      <a:pPr marL="285750" indent="-285750">
                        <a:buFont typeface="Arial" panose="020B0604020202020204" pitchFamily="34" charset="0"/>
                        <a:buChar char="•"/>
                      </a:pPr>
                      <a:r>
                        <a:rPr lang="en-US" sz="1300" dirty="0"/>
                        <a:t>Extended family needs to support the changes in order to stabilize the triad,</a:t>
                      </a:r>
                    </a:p>
                  </a:txBody>
                  <a:tcPr marL="67613" marR="67613" marT="33806" marB="33806"/>
                </a:tc>
                <a:tc>
                  <a:txBody>
                    <a:bodyPr/>
                    <a:lstStyle/>
                    <a:p>
                      <a:pPr marL="285750" indent="-285750">
                        <a:buFont typeface="Arial" panose="020B0604020202020204" pitchFamily="34" charset="0"/>
                        <a:buChar char="•"/>
                      </a:pPr>
                      <a:r>
                        <a:rPr lang="en-US" sz="1300" dirty="0"/>
                        <a:t>No pre-existing relationship between caregiver and birth parents.</a:t>
                      </a:r>
                    </a:p>
                    <a:p>
                      <a:endParaRPr lang="en-US" sz="1300" dirty="0"/>
                    </a:p>
                    <a:p>
                      <a:endParaRPr lang="en-US" sz="1300" dirty="0"/>
                    </a:p>
                    <a:p>
                      <a:pPr marL="285750" indent="-285750">
                        <a:buFont typeface="Arial" panose="020B0604020202020204" pitchFamily="34" charset="0"/>
                        <a:buChar char="•"/>
                      </a:pPr>
                      <a:r>
                        <a:rPr lang="en-US" sz="1300" dirty="0"/>
                        <a:t>No rights or entitlements in caregiver’s family.</a:t>
                      </a:r>
                    </a:p>
                    <a:p>
                      <a:pPr marL="285750" indent="-285750">
                        <a:buFont typeface="Arial" panose="020B0604020202020204" pitchFamily="34" charset="0"/>
                        <a:buChar char="•"/>
                      </a:pPr>
                      <a:endParaRPr lang="en-US" sz="1300" dirty="0"/>
                    </a:p>
                    <a:p>
                      <a:pPr marL="285750" indent="-285750">
                        <a:buFont typeface="Arial" panose="020B0604020202020204" pitchFamily="34" charset="0"/>
                        <a:buChar char="•"/>
                      </a:pPr>
                      <a:endParaRPr lang="en-US" sz="1300" dirty="0"/>
                    </a:p>
                    <a:p>
                      <a:pPr marL="285750" indent="-285750">
                        <a:buFont typeface="Arial" panose="020B0604020202020204" pitchFamily="34" charset="0"/>
                        <a:buChar char="•"/>
                      </a:pPr>
                      <a:endParaRPr lang="en-US" sz="1300" dirty="0"/>
                    </a:p>
                    <a:p>
                      <a:pPr marL="285750" indent="-285750">
                        <a:buFont typeface="Arial" panose="020B0604020202020204" pitchFamily="34" charset="0"/>
                        <a:buChar char="•"/>
                      </a:pPr>
                      <a:r>
                        <a:rPr lang="en-US" sz="1300" dirty="0"/>
                        <a:t>Caregiving is planned, pursued with support and training prior to the child’s placement.</a:t>
                      </a:r>
                    </a:p>
                    <a:p>
                      <a:pPr marL="285750" indent="-285750">
                        <a:buFont typeface="Arial" panose="020B0604020202020204" pitchFamily="34" charset="0"/>
                        <a:buChar char="•"/>
                      </a:pPr>
                      <a:endParaRPr lang="en-US" sz="1300" dirty="0"/>
                    </a:p>
                    <a:p>
                      <a:pPr marL="285750" indent="-285750">
                        <a:buFont typeface="Arial" panose="020B0604020202020204" pitchFamily="34" charset="0"/>
                        <a:buChar char="•"/>
                      </a:pPr>
                      <a:r>
                        <a:rPr lang="en-US" sz="1300" dirty="0"/>
                        <a:t>No pre-existing relationships to change.</a:t>
                      </a:r>
                    </a:p>
                    <a:p>
                      <a:pPr marL="285750" indent="-285750">
                        <a:buFont typeface="Arial" panose="020B0604020202020204" pitchFamily="34" charset="0"/>
                        <a:buChar char="•"/>
                      </a:pPr>
                      <a:endParaRPr lang="en-US" sz="1300" dirty="0"/>
                    </a:p>
                    <a:p>
                      <a:pPr marL="285750" indent="-285750">
                        <a:buFont typeface="Arial" panose="020B0604020202020204" pitchFamily="34" charset="0"/>
                        <a:buChar char="•"/>
                      </a:pPr>
                      <a:endParaRPr lang="en-US" sz="1300" dirty="0"/>
                    </a:p>
                    <a:p>
                      <a:pPr marL="285750" indent="-285750">
                        <a:buFont typeface="Arial" panose="020B0604020202020204" pitchFamily="34" charset="0"/>
                        <a:buChar char="•"/>
                      </a:pPr>
                      <a:r>
                        <a:rPr lang="en-US" sz="1300" dirty="0"/>
                        <a:t>No pre-existing relationships to change.</a:t>
                      </a:r>
                    </a:p>
                  </a:txBody>
                  <a:tcPr marL="67613" marR="67613" marT="33806" marB="33806"/>
                </a:tc>
                <a:extLst>
                  <a:ext uri="{0D108BD9-81ED-4DB2-BD59-A6C34878D82A}">
                    <a16:rowId xmlns:a16="http://schemas.microsoft.com/office/drawing/2014/main" val="273200464"/>
                  </a:ext>
                </a:extLst>
              </a:tr>
            </a:tbl>
          </a:graphicData>
        </a:graphic>
      </p:graphicFrame>
    </p:spTree>
    <p:extLst>
      <p:ext uri="{BB962C8B-B14F-4D97-AF65-F5344CB8AC3E}">
        <p14:creationId xmlns:p14="http://schemas.microsoft.com/office/powerpoint/2010/main" val="3235729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2DE9-9542-6846-91EE-BD047FAB77AC}"/>
              </a:ext>
            </a:extLst>
          </p:cNvPr>
          <p:cNvSpPr>
            <a:spLocks noGrp="1"/>
          </p:cNvSpPr>
          <p:nvPr>
            <p:ph type="title"/>
          </p:nvPr>
        </p:nvSpPr>
        <p:spPr>
          <a:xfrm>
            <a:off x="1069848" y="484632"/>
            <a:ext cx="10058400" cy="1609344"/>
          </a:xfrm>
        </p:spPr>
        <p:txBody>
          <a:bodyPr>
            <a:normAutofit/>
          </a:bodyPr>
          <a:lstStyle/>
          <a:p>
            <a:r>
              <a:rPr lang="en-US" sz="5000" dirty="0"/>
              <a:t>Engaging Relative Caregivers: Managing Risk Factors in Kinship Care</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Content Placeholder 3">
            <a:extLst>
              <a:ext uri="{FF2B5EF4-FFF2-40B4-BE49-F238E27FC236}">
                <a16:creationId xmlns:a16="http://schemas.microsoft.com/office/drawing/2014/main" id="{741CE082-9DAD-A240-8B20-1FDAF6F143A0}"/>
              </a:ext>
            </a:extLst>
          </p:cNvPr>
          <p:cNvGraphicFramePr>
            <a:graphicFrameLocks noGrp="1"/>
          </p:cNvGraphicFramePr>
          <p:nvPr>
            <p:ph idx="1"/>
            <p:extLst>
              <p:ext uri="{D42A27DB-BD31-4B8C-83A1-F6EECF244321}">
                <p14:modId xmlns:p14="http://schemas.microsoft.com/office/powerpoint/2010/main" val="327216222"/>
              </p:ext>
            </p:extLst>
          </p:nvPr>
        </p:nvGraphicFramePr>
        <p:xfrm>
          <a:off x="1069975" y="2432312"/>
          <a:ext cx="10058401" cy="3722992"/>
        </p:xfrm>
        <a:graphic>
          <a:graphicData uri="http://schemas.openxmlformats.org/drawingml/2006/table">
            <a:tbl>
              <a:tblPr firstRow="1" bandRow="1">
                <a:tableStyleId>{5C22544A-7EE6-4342-B048-85BDC9FD1C3A}</a:tableStyleId>
              </a:tblPr>
              <a:tblGrid>
                <a:gridCol w="5033414">
                  <a:extLst>
                    <a:ext uri="{9D8B030D-6E8A-4147-A177-3AD203B41FA5}">
                      <a16:colId xmlns:a16="http://schemas.microsoft.com/office/drawing/2014/main" val="226629708"/>
                    </a:ext>
                  </a:extLst>
                </a:gridCol>
                <a:gridCol w="5024987">
                  <a:extLst>
                    <a:ext uri="{9D8B030D-6E8A-4147-A177-3AD203B41FA5}">
                      <a16:colId xmlns:a16="http://schemas.microsoft.com/office/drawing/2014/main" val="3987141269"/>
                    </a:ext>
                  </a:extLst>
                </a:gridCol>
              </a:tblGrid>
              <a:tr h="335620">
                <a:tc>
                  <a:txBody>
                    <a:bodyPr/>
                    <a:lstStyle/>
                    <a:p>
                      <a:pPr algn="ctr"/>
                      <a:r>
                        <a:rPr lang="en-US" sz="1400" dirty="0"/>
                        <a:t>Risk Factor</a:t>
                      </a:r>
                    </a:p>
                  </a:txBody>
                  <a:tcPr marL="89898" marR="89898" marT="44949" marB="44949"/>
                </a:tc>
                <a:tc>
                  <a:txBody>
                    <a:bodyPr/>
                    <a:lstStyle/>
                    <a:p>
                      <a:pPr algn="ctr"/>
                      <a:r>
                        <a:rPr lang="en-US" sz="1400" dirty="0"/>
                        <a:t>Goals and Interventions Related to Risk Factor</a:t>
                      </a:r>
                    </a:p>
                  </a:txBody>
                  <a:tcPr marL="89898" marR="89898" marT="44949" marB="44949"/>
                </a:tc>
                <a:extLst>
                  <a:ext uri="{0D108BD9-81ED-4DB2-BD59-A6C34878D82A}">
                    <a16:rowId xmlns:a16="http://schemas.microsoft.com/office/drawing/2014/main" val="788477016"/>
                  </a:ext>
                </a:extLst>
              </a:tr>
              <a:tr h="1384430">
                <a:tc>
                  <a:txBody>
                    <a:bodyPr/>
                    <a:lstStyle/>
                    <a:p>
                      <a:pPr marL="342900" indent="-342900">
                        <a:buFont typeface="+mj-lt"/>
                        <a:buAutoNum type="arabicPeriod"/>
                      </a:pPr>
                      <a:r>
                        <a:rPr lang="en-US" sz="1400" b="1" i="1" dirty="0"/>
                        <a:t>Loss</a:t>
                      </a:r>
                      <a:r>
                        <a:rPr lang="en-US" sz="1400" dirty="0"/>
                        <a:t>:  Kinship caregivers feel loss on several levels, including the loss the child is experiencing at being separated from parents, loss over their natural relationship to the child (i.e. grandparent, aunt, or uncle) to become a parent to the child, and loss regarding life as they knew it before they assumed care for the child. </a:t>
                      </a:r>
                    </a:p>
                  </a:txBody>
                  <a:tcPr marL="89898" marR="89898" marT="44949" marB="44949"/>
                </a:tc>
                <a:tc>
                  <a:txBody>
                    <a:bodyPr/>
                    <a:lstStyle/>
                    <a:p>
                      <a:pPr marL="285750" indent="-285750">
                        <a:buFont typeface="Wingdings" pitchFamily="2" charset="2"/>
                        <a:buChar char="v"/>
                      </a:pPr>
                      <a:r>
                        <a:rPr lang="en-US" sz="1400" dirty="0"/>
                        <a:t>Learning how to cope with the lost</a:t>
                      </a:r>
                    </a:p>
                    <a:p>
                      <a:pPr marL="285750" indent="-285750">
                        <a:buFont typeface="Wingdings" pitchFamily="2" charset="2"/>
                        <a:buChar char="v"/>
                      </a:pPr>
                      <a:endParaRPr lang="en-US" sz="1400" dirty="0"/>
                    </a:p>
                    <a:p>
                      <a:pPr marL="285750" indent="-285750">
                        <a:buFont typeface="Wingdings" pitchFamily="2" charset="2"/>
                        <a:buChar char="v"/>
                      </a:pPr>
                      <a:r>
                        <a:rPr lang="en-US" sz="1400" dirty="0"/>
                        <a:t>Determining thresholds for loss</a:t>
                      </a:r>
                    </a:p>
                    <a:p>
                      <a:pPr marL="285750" indent="-285750">
                        <a:buFont typeface="Wingdings" pitchFamily="2" charset="2"/>
                        <a:buChar char="v"/>
                      </a:pPr>
                      <a:endParaRPr lang="en-US" sz="1400" dirty="0"/>
                    </a:p>
                    <a:p>
                      <a:pPr marL="285750" indent="-285750">
                        <a:buFont typeface="Wingdings" pitchFamily="2" charset="2"/>
                        <a:buChar char="v"/>
                      </a:pPr>
                      <a:r>
                        <a:rPr lang="en-US" sz="1400" dirty="0"/>
                        <a:t>Accepting that it’s ok to say no</a:t>
                      </a:r>
                    </a:p>
                  </a:txBody>
                  <a:tcPr marL="89898" marR="89898" marT="44949" marB="44949"/>
                </a:tc>
                <a:extLst>
                  <a:ext uri="{0D108BD9-81ED-4DB2-BD59-A6C34878D82A}">
                    <a16:rowId xmlns:a16="http://schemas.microsoft.com/office/drawing/2014/main" val="2722824100"/>
                  </a:ext>
                </a:extLst>
              </a:tr>
              <a:tr h="1803954">
                <a:tc>
                  <a:txBody>
                    <a:bodyPr/>
                    <a:lstStyle/>
                    <a:p>
                      <a:pPr marL="342900" indent="-342900">
                        <a:buFont typeface="+mj-lt"/>
                        <a:buAutoNum type="arabicPeriod" startAt="2"/>
                      </a:pPr>
                      <a:r>
                        <a:rPr lang="en-US" sz="1400" b="1" i="1" dirty="0"/>
                        <a:t>Roles/Boundaries</a:t>
                      </a:r>
                      <a:r>
                        <a:rPr lang="en-US" sz="1400" dirty="0"/>
                        <a:t>:  Kinship caregivers often face confusion given that they are now assuming a more parent-like role with the child.  They also find it difficult to maintain boundaries with the birth parent to ensure children are safe, both physically and emotionally.  It can be difficult to adjust to playing new roles with the child, parent and setting boundaries, particularly related to safe access to the child.  </a:t>
                      </a:r>
                    </a:p>
                  </a:txBody>
                  <a:tcPr marL="89898" marR="89898" marT="44949" marB="44949"/>
                </a:tc>
                <a:tc>
                  <a:txBody>
                    <a:bodyPr/>
                    <a:lstStyle/>
                    <a:p>
                      <a:pPr marL="285750" indent="-285750">
                        <a:buFont typeface="Wingdings" pitchFamily="2" charset="2"/>
                        <a:buChar char="v"/>
                      </a:pPr>
                      <a:r>
                        <a:rPr lang="en-US" sz="1400" dirty="0"/>
                        <a:t>Reframing and redefining the roles, responsibilities, interactions and relationships for the caregiver now that they have assumed responsibility as the primary caregiver to the child.  </a:t>
                      </a:r>
                    </a:p>
                  </a:txBody>
                  <a:tcPr marL="89898" marR="89898" marT="44949" marB="44949"/>
                </a:tc>
                <a:extLst>
                  <a:ext uri="{0D108BD9-81ED-4DB2-BD59-A6C34878D82A}">
                    <a16:rowId xmlns:a16="http://schemas.microsoft.com/office/drawing/2014/main" val="1958797428"/>
                  </a:ext>
                </a:extLst>
              </a:tr>
            </a:tbl>
          </a:graphicData>
        </a:graphic>
      </p:graphicFrame>
    </p:spTree>
    <p:extLst>
      <p:ext uri="{BB962C8B-B14F-4D97-AF65-F5344CB8AC3E}">
        <p14:creationId xmlns:p14="http://schemas.microsoft.com/office/powerpoint/2010/main" val="1015032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2DE9-9542-6846-91EE-BD047FAB77AC}"/>
              </a:ext>
            </a:extLst>
          </p:cNvPr>
          <p:cNvSpPr>
            <a:spLocks noGrp="1"/>
          </p:cNvSpPr>
          <p:nvPr>
            <p:ph type="title"/>
          </p:nvPr>
        </p:nvSpPr>
        <p:spPr>
          <a:xfrm>
            <a:off x="1069848" y="484632"/>
            <a:ext cx="10058400" cy="1609344"/>
          </a:xfrm>
        </p:spPr>
        <p:txBody>
          <a:bodyPr>
            <a:normAutofit/>
          </a:bodyPr>
          <a:lstStyle/>
          <a:p>
            <a:r>
              <a:rPr lang="en-US" sz="5000" dirty="0"/>
              <a:t>Engaging Relative Caregivers: Managing Risk Factors in Kinship Care</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Content Placeholder 3">
            <a:extLst>
              <a:ext uri="{FF2B5EF4-FFF2-40B4-BE49-F238E27FC236}">
                <a16:creationId xmlns:a16="http://schemas.microsoft.com/office/drawing/2014/main" id="{741CE082-9DAD-A240-8B20-1FDAF6F143A0}"/>
              </a:ext>
            </a:extLst>
          </p:cNvPr>
          <p:cNvGraphicFramePr>
            <a:graphicFrameLocks noGrp="1"/>
          </p:cNvGraphicFramePr>
          <p:nvPr>
            <p:ph idx="1"/>
            <p:extLst>
              <p:ext uri="{D42A27DB-BD31-4B8C-83A1-F6EECF244321}">
                <p14:modId xmlns:p14="http://schemas.microsoft.com/office/powerpoint/2010/main" val="3679428395"/>
              </p:ext>
            </p:extLst>
          </p:nvPr>
        </p:nvGraphicFramePr>
        <p:xfrm>
          <a:off x="1069975" y="2432312"/>
          <a:ext cx="10058401" cy="3625918"/>
        </p:xfrm>
        <a:graphic>
          <a:graphicData uri="http://schemas.openxmlformats.org/drawingml/2006/table">
            <a:tbl>
              <a:tblPr firstRow="1" bandRow="1">
                <a:tableStyleId>{5C22544A-7EE6-4342-B048-85BDC9FD1C3A}</a:tableStyleId>
              </a:tblPr>
              <a:tblGrid>
                <a:gridCol w="5033414">
                  <a:extLst>
                    <a:ext uri="{9D8B030D-6E8A-4147-A177-3AD203B41FA5}">
                      <a16:colId xmlns:a16="http://schemas.microsoft.com/office/drawing/2014/main" val="226629708"/>
                    </a:ext>
                  </a:extLst>
                </a:gridCol>
                <a:gridCol w="5024987">
                  <a:extLst>
                    <a:ext uri="{9D8B030D-6E8A-4147-A177-3AD203B41FA5}">
                      <a16:colId xmlns:a16="http://schemas.microsoft.com/office/drawing/2014/main" val="3987141269"/>
                    </a:ext>
                  </a:extLst>
                </a:gridCol>
              </a:tblGrid>
              <a:tr h="335620">
                <a:tc>
                  <a:txBody>
                    <a:bodyPr/>
                    <a:lstStyle/>
                    <a:p>
                      <a:pPr algn="ctr"/>
                      <a:r>
                        <a:rPr lang="en-US" sz="1400" dirty="0"/>
                        <a:t>Risk Factor</a:t>
                      </a:r>
                    </a:p>
                  </a:txBody>
                  <a:tcPr marL="89898" marR="89898" marT="44949" marB="44949"/>
                </a:tc>
                <a:tc>
                  <a:txBody>
                    <a:bodyPr/>
                    <a:lstStyle/>
                    <a:p>
                      <a:pPr algn="ctr"/>
                      <a:r>
                        <a:rPr lang="en-US" sz="1400" dirty="0"/>
                        <a:t>Goals and Interventions Related to Risk Factor</a:t>
                      </a:r>
                    </a:p>
                  </a:txBody>
                  <a:tcPr marL="89898" marR="89898" marT="44949" marB="44949"/>
                </a:tc>
                <a:extLst>
                  <a:ext uri="{0D108BD9-81ED-4DB2-BD59-A6C34878D82A}">
                    <a16:rowId xmlns:a16="http://schemas.microsoft.com/office/drawing/2014/main" val="788477016"/>
                  </a:ext>
                </a:extLst>
              </a:tr>
              <a:tr h="1384430">
                <a:tc>
                  <a:txBody>
                    <a:bodyPr/>
                    <a:lstStyle/>
                    <a:p>
                      <a:pPr marL="342900" indent="-342900">
                        <a:buFont typeface="+mj-lt"/>
                        <a:buAutoNum type="arabicPeriod" startAt="3"/>
                      </a:pPr>
                      <a:r>
                        <a:rPr lang="en-US" sz="1400" b="1" i="1" dirty="0"/>
                        <a:t>Guilt</a:t>
                      </a:r>
                      <a:r>
                        <a:rPr lang="en-US" sz="1400" dirty="0"/>
                        <a:t>:  Kinship caregivers experience tremendous guilt over what is occurring in their family and the role they’ve assumed as caregivers for the child.  The following guilt associations are common for kinship families:</a:t>
                      </a:r>
                    </a:p>
                    <a:p>
                      <a:pPr marL="800100" lvl="1" indent="-342900">
                        <a:buFont typeface="Arial" panose="020B0604020202020204" pitchFamily="34" charset="0"/>
                        <a:buChar char="•"/>
                      </a:pPr>
                      <a:r>
                        <a:rPr lang="en-US" sz="1400" dirty="0"/>
                        <a:t>Fearful of contributing to family disruption</a:t>
                      </a:r>
                    </a:p>
                    <a:p>
                      <a:pPr marL="800100" lvl="1" indent="-342900">
                        <a:buFont typeface="Arial" panose="020B0604020202020204" pitchFamily="34" charset="0"/>
                        <a:buChar char="•"/>
                      </a:pPr>
                      <a:r>
                        <a:rPr lang="en-US" sz="1400" dirty="0"/>
                        <a:t>Becoming a primary caregiver and raising child</a:t>
                      </a:r>
                    </a:p>
                    <a:p>
                      <a:pPr marL="800100" lvl="1" indent="-342900">
                        <a:buFont typeface="Arial" panose="020B0604020202020204" pitchFamily="34" charset="0"/>
                        <a:buChar char="•"/>
                      </a:pPr>
                      <a:r>
                        <a:rPr lang="en-US" sz="1400" dirty="0"/>
                        <a:t>More committed to meeting the child’s needs rather than birth parents’ needs</a:t>
                      </a:r>
                    </a:p>
                    <a:p>
                      <a:pPr marL="800100" lvl="1" indent="-342900">
                        <a:buFont typeface="Arial" panose="020B0604020202020204" pitchFamily="34" charset="0"/>
                        <a:buChar char="•"/>
                      </a:pPr>
                      <a:r>
                        <a:rPr lang="en-US" sz="1400" dirty="0"/>
                        <a:t>Being successful with the child in a way the parent has not been</a:t>
                      </a:r>
                    </a:p>
                    <a:p>
                      <a:pPr marL="800100" lvl="1" indent="-342900">
                        <a:buFont typeface="Arial" panose="020B0604020202020204" pitchFamily="34" charset="0"/>
                        <a:buChar char="•"/>
                      </a:pPr>
                      <a:r>
                        <a:rPr lang="en-US" sz="1400" dirty="0"/>
                        <a:t>The child becoming attached to the relative rather than the birth parent</a:t>
                      </a:r>
                    </a:p>
                    <a:p>
                      <a:pPr marL="800100" lvl="1" indent="-342900">
                        <a:buFont typeface="Arial" panose="020B0604020202020204" pitchFamily="34" charset="0"/>
                        <a:buChar char="•"/>
                      </a:pPr>
                      <a:r>
                        <a:rPr lang="en-US" sz="1400" dirty="0"/>
                        <a:t>Being a better parent or relative to the birth child than to the birth parent</a:t>
                      </a:r>
                    </a:p>
                  </a:txBody>
                  <a:tcPr marL="89898" marR="89898" marT="44949" marB="44949"/>
                </a:tc>
                <a:tc>
                  <a:txBody>
                    <a:bodyPr/>
                    <a:lstStyle/>
                    <a:p>
                      <a:pPr marL="285750" indent="-285750">
                        <a:buFont typeface="Wingdings" pitchFamily="2" charset="2"/>
                        <a:buChar char="v"/>
                      </a:pPr>
                      <a:r>
                        <a:rPr lang="en-US" sz="1400" dirty="0"/>
                        <a:t>Learning how to live with the guild</a:t>
                      </a:r>
                    </a:p>
                    <a:p>
                      <a:pPr marL="285750" indent="-285750">
                        <a:buFont typeface="Wingdings" pitchFamily="2" charset="2"/>
                        <a:buChar char="v"/>
                      </a:pPr>
                      <a:endParaRPr lang="en-US" sz="1400" dirty="0"/>
                    </a:p>
                    <a:p>
                      <a:pPr marL="285750" indent="-285750">
                        <a:buFont typeface="Wingdings" pitchFamily="2" charset="2"/>
                        <a:buChar char="v"/>
                      </a:pPr>
                      <a:r>
                        <a:rPr lang="en-US" sz="1400" dirty="0"/>
                        <a:t>Forgiving themselves for stepping in for the child</a:t>
                      </a:r>
                    </a:p>
                    <a:p>
                      <a:pPr marL="285750" indent="-285750">
                        <a:buFont typeface="Wingdings" pitchFamily="2" charset="2"/>
                        <a:buChar char="v"/>
                      </a:pPr>
                      <a:endParaRPr lang="en-US" sz="1400" dirty="0"/>
                    </a:p>
                    <a:p>
                      <a:pPr marL="285750" indent="-285750">
                        <a:buFont typeface="Wingdings" pitchFamily="2" charset="2"/>
                        <a:buChar char="v"/>
                      </a:pPr>
                      <a:r>
                        <a:rPr lang="en-US" sz="1400" dirty="0"/>
                        <a:t>Accepting new roles they are playing to raise the child</a:t>
                      </a:r>
                    </a:p>
                    <a:p>
                      <a:pPr marL="285750" indent="-285750">
                        <a:buFont typeface="Wingdings" pitchFamily="2" charset="2"/>
                        <a:buChar char="v"/>
                      </a:pPr>
                      <a:endParaRPr lang="en-US" sz="1400" dirty="0"/>
                    </a:p>
                    <a:p>
                      <a:pPr marL="285750" indent="-285750">
                        <a:buFont typeface="Wingdings" pitchFamily="2" charset="2"/>
                        <a:buChar char="v"/>
                      </a:pPr>
                      <a:r>
                        <a:rPr lang="en-US" sz="1400" dirty="0"/>
                        <a:t>Acknowledging that without them, the child might suffer -- “if not you, then who?”</a:t>
                      </a:r>
                    </a:p>
                  </a:txBody>
                  <a:tcPr marL="89898" marR="89898" marT="44949" marB="44949"/>
                </a:tc>
                <a:extLst>
                  <a:ext uri="{0D108BD9-81ED-4DB2-BD59-A6C34878D82A}">
                    <a16:rowId xmlns:a16="http://schemas.microsoft.com/office/drawing/2014/main" val="2722824100"/>
                  </a:ext>
                </a:extLst>
              </a:tr>
            </a:tbl>
          </a:graphicData>
        </a:graphic>
      </p:graphicFrame>
    </p:spTree>
    <p:extLst>
      <p:ext uri="{BB962C8B-B14F-4D97-AF65-F5344CB8AC3E}">
        <p14:creationId xmlns:p14="http://schemas.microsoft.com/office/powerpoint/2010/main" val="2239268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2DE9-9542-6846-91EE-BD047FAB77AC}"/>
              </a:ext>
            </a:extLst>
          </p:cNvPr>
          <p:cNvSpPr>
            <a:spLocks noGrp="1"/>
          </p:cNvSpPr>
          <p:nvPr>
            <p:ph type="title"/>
          </p:nvPr>
        </p:nvSpPr>
        <p:spPr>
          <a:xfrm>
            <a:off x="1069848" y="484632"/>
            <a:ext cx="10058400" cy="1609344"/>
          </a:xfrm>
        </p:spPr>
        <p:txBody>
          <a:bodyPr>
            <a:normAutofit/>
          </a:bodyPr>
          <a:lstStyle/>
          <a:p>
            <a:r>
              <a:rPr lang="en-US" sz="5000" dirty="0"/>
              <a:t>Engaging Relative Caregivers: Managing Risk Factors in Kinship Care</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Content Placeholder 3">
            <a:extLst>
              <a:ext uri="{FF2B5EF4-FFF2-40B4-BE49-F238E27FC236}">
                <a16:creationId xmlns:a16="http://schemas.microsoft.com/office/drawing/2014/main" id="{741CE082-9DAD-A240-8B20-1FDAF6F143A0}"/>
              </a:ext>
            </a:extLst>
          </p:cNvPr>
          <p:cNvGraphicFramePr>
            <a:graphicFrameLocks noGrp="1"/>
          </p:cNvGraphicFramePr>
          <p:nvPr>
            <p:ph idx="1"/>
            <p:extLst>
              <p:ext uri="{D42A27DB-BD31-4B8C-83A1-F6EECF244321}">
                <p14:modId xmlns:p14="http://schemas.microsoft.com/office/powerpoint/2010/main" val="2574250252"/>
              </p:ext>
            </p:extLst>
          </p:nvPr>
        </p:nvGraphicFramePr>
        <p:xfrm>
          <a:off x="1069975" y="2432312"/>
          <a:ext cx="10058401" cy="3839278"/>
        </p:xfrm>
        <a:graphic>
          <a:graphicData uri="http://schemas.openxmlformats.org/drawingml/2006/table">
            <a:tbl>
              <a:tblPr firstRow="1" bandRow="1">
                <a:tableStyleId>{5C22544A-7EE6-4342-B048-85BDC9FD1C3A}</a:tableStyleId>
              </a:tblPr>
              <a:tblGrid>
                <a:gridCol w="5033414">
                  <a:extLst>
                    <a:ext uri="{9D8B030D-6E8A-4147-A177-3AD203B41FA5}">
                      <a16:colId xmlns:a16="http://schemas.microsoft.com/office/drawing/2014/main" val="226629708"/>
                    </a:ext>
                  </a:extLst>
                </a:gridCol>
                <a:gridCol w="5024987">
                  <a:extLst>
                    <a:ext uri="{9D8B030D-6E8A-4147-A177-3AD203B41FA5}">
                      <a16:colId xmlns:a16="http://schemas.microsoft.com/office/drawing/2014/main" val="3987141269"/>
                    </a:ext>
                  </a:extLst>
                </a:gridCol>
              </a:tblGrid>
              <a:tr h="335620">
                <a:tc>
                  <a:txBody>
                    <a:bodyPr/>
                    <a:lstStyle/>
                    <a:p>
                      <a:pPr algn="ctr"/>
                      <a:r>
                        <a:rPr lang="en-US" sz="1400" dirty="0"/>
                        <a:t>Risk Factor</a:t>
                      </a:r>
                    </a:p>
                  </a:txBody>
                  <a:tcPr marL="89898" marR="89898" marT="44949" marB="44949"/>
                </a:tc>
                <a:tc>
                  <a:txBody>
                    <a:bodyPr/>
                    <a:lstStyle/>
                    <a:p>
                      <a:pPr algn="ctr"/>
                      <a:r>
                        <a:rPr lang="en-US" sz="1400" dirty="0"/>
                        <a:t>Goals and Interventions Related to Risk Factor</a:t>
                      </a:r>
                    </a:p>
                  </a:txBody>
                  <a:tcPr marL="89898" marR="89898" marT="44949" marB="44949"/>
                </a:tc>
                <a:extLst>
                  <a:ext uri="{0D108BD9-81ED-4DB2-BD59-A6C34878D82A}">
                    <a16:rowId xmlns:a16="http://schemas.microsoft.com/office/drawing/2014/main" val="788477016"/>
                  </a:ext>
                </a:extLst>
              </a:tr>
              <a:tr h="1384430">
                <a:tc>
                  <a:txBody>
                    <a:bodyPr/>
                    <a:lstStyle/>
                    <a:p>
                      <a:pPr marL="342900" indent="-342900">
                        <a:buFont typeface="+mj-lt"/>
                        <a:buAutoNum type="arabicPeriod" startAt="4"/>
                      </a:pPr>
                      <a:r>
                        <a:rPr lang="en-US" sz="1400" b="1" i="1" dirty="0"/>
                        <a:t>Embarrassment</a:t>
                      </a:r>
                      <a:r>
                        <a:rPr lang="en-US" sz="1400" dirty="0"/>
                        <a:t>:  Kinship families may be embarrassed to admit that the child’s birth parents could not care for then, that they night need help in raising the child, or that their lives have changed as a result of their caregiving role. </a:t>
                      </a:r>
                    </a:p>
                  </a:txBody>
                  <a:tcPr marL="89898" marR="89898" marT="44949" marB="44949"/>
                </a:tc>
                <a:tc>
                  <a:txBody>
                    <a:bodyPr/>
                    <a:lstStyle/>
                    <a:p>
                      <a:pPr marL="285750" indent="-285750">
                        <a:buFont typeface="Wingdings" pitchFamily="2" charset="2"/>
                        <a:buChar char="v"/>
                      </a:pPr>
                      <a:r>
                        <a:rPr lang="en-US" sz="1400" dirty="0"/>
                        <a:t>Learning how to cope with the feelings of embarrassment</a:t>
                      </a:r>
                    </a:p>
                    <a:p>
                      <a:pPr marL="285750" indent="-285750">
                        <a:buFont typeface="Wingdings" pitchFamily="2" charset="2"/>
                        <a:buChar char="v"/>
                      </a:pPr>
                      <a:r>
                        <a:rPr lang="en-US" sz="1400" dirty="0"/>
                        <a:t>Acknowledging and validating feelings as common or “normal”</a:t>
                      </a:r>
                    </a:p>
                    <a:p>
                      <a:pPr marL="285750" indent="-285750">
                        <a:buFont typeface="Wingdings" pitchFamily="2" charset="2"/>
                        <a:buChar char="v"/>
                      </a:pPr>
                      <a:r>
                        <a:rPr lang="en-US" sz="1400" dirty="0"/>
                        <a:t>Educating relative caregiver to systems/procedures/policies/reaction and how to respond so they can seek the help they need</a:t>
                      </a:r>
                    </a:p>
                    <a:p>
                      <a:pPr marL="285750" indent="-285750">
                        <a:buFont typeface="Wingdings" pitchFamily="2" charset="2"/>
                        <a:buChar char="v"/>
                      </a:pPr>
                      <a:r>
                        <a:rPr lang="en-US" sz="1400" dirty="0"/>
                        <a:t>Learning how to disclose their family situation (also taught to child)</a:t>
                      </a:r>
                    </a:p>
                    <a:p>
                      <a:pPr marL="742950" lvl="1" indent="-285750">
                        <a:buFont typeface="Arial" panose="020B0604020202020204" pitchFamily="34" charset="0"/>
                        <a:buChar char="•"/>
                      </a:pPr>
                      <a:r>
                        <a:rPr lang="en-US" sz="1400" dirty="0"/>
                        <a:t>What? Who? When? How much?</a:t>
                      </a:r>
                    </a:p>
                    <a:p>
                      <a:pPr marL="285750" lvl="0" indent="-285750">
                        <a:buFont typeface="Wingdings" pitchFamily="2" charset="2"/>
                        <a:buChar char="v"/>
                      </a:pPr>
                      <a:r>
                        <a:rPr lang="en-US" sz="1400" dirty="0"/>
                        <a:t>Clarifying how you can support the family?</a:t>
                      </a:r>
                    </a:p>
                    <a:p>
                      <a:pPr marL="742950" lvl="1" indent="-285750">
                        <a:buFont typeface="Arial" panose="020B0604020202020204" pitchFamily="34" charset="0"/>
                        <a:buChar char="•"/>
                      </a:pPr>
                      <a:r>
                        <a:rPr lang="en-US" sz="1400" dirty="0"/>
                        <a:t>Facilitate</a:t>
                      </a:r>
                    </a:p>
                    <a:p>
                      <a:pPr marL="742950" lvl="1" indent="-285750">
                        <a:buFont typeface="Arial" panose="020B0604020202020204" pitchFamily="34" charset="0"/>
                        <a:buChar char="•"/>
                      </a:pPr>
                      <a:r>
                        <a:rPr lang="en-US" sz="1400" dirty="0"/>
                        <a:t>Coordinate</a:t>
                      </a:r>
                    </a:p>
                    <a:p>
                      <a:pPr marL="742950" lvl="1" indent="-285750">
                        <a:buFont typeface="Arial" panose="020B0604020202020204" pitchFamily="34" charset="0"/>
                        <a:buChar char="•"/>
                      </a:pPr>
                      <a:r>
                        <a:rPr lang="en-US" sz="1400" dirty="0"/>
                        <a:t>Accompany,</a:t>
                      </a:r>
                    </a:p>
                    <a:p>
                      <a:pPr marL="742950" lvl="1" indent="-285750">
                        <a:buFont typeface="Arial" panose="020B0604020202020204" pitchFamily="34" charset="0"/>
                        <a:buChar char="•"/>
                      </a:pPr>
                      <a:r>
                        <a:rPr lang="en-US" sz="1400" dirty="0"/>
                        <a:t>Behind the scene</a:t>
                      </a:r>
                    </a:p>
                    <a:p>
                      <a:pPr marL="742950" lvl="1" indent="-285750">
                        <a:buFont typeface="Arial" panose="020B0604020202020204" pitchFamily="34" charset="0"/>
                        <a:buChar char="•"/>
                      </a:pPr>
                      <a:r>
                        <a:rPr lang="en-US" sz="1400" dirty="0"/>
                        <a:t>How can you support</a:t>
                      </a:r>
                    </a:p>
                  </a:txBody>
                  <a:tcPr marL="89898" marR="89898" marT="44949" marB="44949"/>
                </a:tc>
                <a:extLst>
                  <a:ext uri="{0D108BD9-81ED-4DB2-BD59-A6C34878D82A}">
                    <a16:rowId xmlns:a16="http://schemas.microsoft.com/office/drawing/2014/main" val="2722824100"/>
                  </a:ext>
                </a:extLst>
              </a:tr>
            </a:tbl>
          </a:graphicData>
        </a:graphic>
      </p:graphicFrame>
    </p:spTree>
    <p:extLst>
      <p:ext uri="{BB962C8B-B14F-4D97-AF65-F5344CB8AC3E}">
        <p14:creationId xmlns:p14="http://schemas.microsoft.com/office/powerpoint/2010/main" val="2401674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2DE9-9542-6846-91EE-BD047FAB77AC}"/>
              </a:ext>
            </a:extLst>
          </p:cNvPr>
          <p:cNvSpPr>
            <a:spLocks noGrp="1"/>
          </p:cNvSpPr>
          <p:nvPr>
            <p:ph type="title"/>
          </p:nvPr>
        </p:nvSpPr>
        <p:spPr>
          <a:xfrm>
            <a:off x="1069848" y="484632"/>
            <a:ext cx="10058400" cy="1609344"/>
          </a:xfrm>
        </p:spPr>
        <p:txBody>
          <a:bodyPr>
            <a:normAutofit/>
          </a:bodyPr>
          <a:lstStyle/>
          <a:p>
            <a:r>
              <a:rPr lang="en-US" sz="5000" dirty="0"/>
              <a:t>Engaging Relative Caregivers: Managing Risk Factors in Kinship Care</a:t>
            </a:r>
          </a:p>
        </p:txBody>
      </p:sp>
      <p:sp>
        <p:nvSpPr>
          <p:cNvPr id="9" name="Rectangle 8">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Content Placeholder 3">
            <a:extLst>
              <a:ext uri="{FF2B5EF4-FFF2-40B4-BE49-F238E27FC236}">
                <a16:creationId xmlns:a16="http://schemas.microsoft.com/office/drawing/2014/main" id="{741CE082-9DAD-A240-8B20-1FDAF6F143A0}"/>
              </a:ext>
            </a:extLst>
          </p:cNvPr>
          <p:cNvGraphicFramePr>
            <a:graphicFrameLocks noGrp="1"/>
          </p:cNvGraphicFramePr>
          <p:nvPr>
            <p:ph idx="1"/>
            <p:extLst>
              <p:ext uri="{D42A27DB-BD31-4B8C-83A1-F6EECF244321}">
                <p14:modId xmlns:p14="http://schemas.microsoft.com/office/powerpoint/2010/main" val="3069985955"/>
              </p:ext>
            </p:extLst>
          </p:nvPr>
        </p:nvGraphicFramePr>
        <p:xfrm>
          <a:off x="1066800" y="2200664"/>
          <a:ext cx="10058401" cy="4081576"/>
        </p:xfrm>
        <a:graphic>
          <a:graphicData uri="http://schemas.openxmlformats.org/drawingml/2006/table">
            <a:tbl>
              <a:tblPr firstRow="1" bandRow="1">
                <a:tableStyleId>{5C22544A-7EE6-4342-B048-85BDC9FD1C3A}</a:tableStyleId>
              </a:tblPr>
              <a:tblGrid>
                <a:gridCol w="5033414">
                  <a:extLst>
                    <a:ext uri="{9D8B030D-6E8A-4147-A177-3AD203B41FA5}">
                      <a16:colId xmlns:a16="http://schemas.microsoft.com/office/drawing/2014/main" val="226629708"/>
                    </a:ext>
                  </a:extLst>
                </a:gridCol>
                <a:gridCol w="5024987">
                  <a:extLst>
                    <a:ext uri="{9D8B030D-6E8A-4147-A177-3AD203B41FA5}">
                      <a16:colId xmlns:a16="http://schemas.microsoft.com/office/drawing/2014/main" val="3987141269"/>
                    </a:ext>
                  </a:extLst>
                </a:gridCol>
              </a:tblGrid>
              <a:tr h="335620">
                <a:tc>
                  <a:txBody>
                    <a:bodyPr/>
                    <a:lstStyle/>
                    <a:p>
                      <a:pPr algn="ctr"/>
                      <a:r>
                        <a:rPr lang="en-US" sz="1400" dirty="0"/>
                        <a:t>Risk Factor</a:t>
                      </a:r>
                    </a:p>
                  </a:txBody>
                  <a:tcPr marL="89898" marR="89898" marT="44949" marB="44949"/>
                </a:tc>
                <a:tc>
                  <a:txBody>
                    <a:bodyPr/>
                    <a:lstStyle/>
                    <a:p>
                      <a:pPr algn="ctr"/>
                      <a:r>
                        <a:rPr lang="en-US" sz="1400" dirty="0"/>
                        <a:t>Goals and Interventions Related to Risk Factor</a:t>
                      </a:r>
                    </a:p>
                  </a:txBody>
                  <a:tcPr marL="89898" marR="89898" marT="44949" marB="44949"/>
                </a:tc>
                <a:extLst>
                  <a:ext uri="{0D108BD9-81ED-4DB2-BD59-A6C34878D82A}">
                    <a16:rowId xmlns:a16="http://schemas.microsoft.com/office/drawing/2014/main" val="788477016"/>
                  </a:ext>
                </a:extLst>
              </a:tr>
              <a:tr h="1384430">
                <a:tc>
                  <a:txBody>
                    <a:bodyPr/>
                    <a:lstStyle/>
                    <a:p>
                      <a:pPr marL="342900" indent="-342900">
                        <a:buFont typeface="+mj-lt"/>
                        <a:buAutoNum type="arabicPeriod" startAt="5"/>
                      </a:pPr>
                      <a:r>
                        <a:rPr lang="en-US" sz="1300" b="1" i="1" dirty="0"/>
                        <a:t>Projection/Transference</a:t>
                      </a:r>
                      <a:r>
                        <a:rPr lang="en-US" sz="1300" dirty="0"/>
                        <a:t>:  It is not uncommon for relative caregivers to project their anger, frustration, or confusion about the birth parent onto the child, particularly when the child reminds them of the parents in look or behavior.</a:t>
                      </a:r>
                    </a:p>
                  </a:txBody>
                  <a:tcPr marL="89898" marR="89898" marT="44949" marB="44949"/>
                </a:tc>
                <a:tc>
                  <a:txBody>
                    <a:bodyPr/>
                    <a:lstStyle/>
                    <a:p>
                      <a:pPr marL="285750" indent="-285750">
                        <a:buFont typeface="Wingdings" pitchFamily="2" charset="2"/>
                        <a:buChar char="v"/>
                      </a:pPr>
                      <a:r>
                        <a:rPr lang="en-US" sz="1300" dirty="0"/>
                        <a:t>Empowering the relative caregiver to help the child</a:t>
                      </a:r>
                    </a:p>
                    <a:p>
                      <a:pPr marL="285750" indent="-285750">
                        <a:buFont typeface="Wingdings" pitchFamily="2" charset="2"/>
                        <a:buChar char="v"/>
                      </a:pPr>
                      <a:r>
                        <a:rPr lang="en-US" sz="1300" dirty="0"/>
                        <a:t>Believing the child can make choices that are different from the parent</a:t>
                      </a:r>
                    </a:p>
                    <a:p>
                      <a:pPr marL="285750" indent="-285750">
                        <a:buFont typeface="Wingdings" pitchFamily="2" charset="2"/>
                        <a:buChar char="v"/>
                      </a:pPr>
                      <a:r>
                        <a:rPr lang="en-US" sz="1300" dirty="0"/>
                        <a:t>Helping the caregiver acknowledge the experiences and opportunities the children need in order to be different from their birth parents and the emotions they may feel as they provide these opportunities</a:t>
                      </a:r>
                    </a:p>
                  </a:txBody>
                  <a:tcPr marL="89898" marR="89898" marT="44949" marB="44949"/>
                </a:tc>
                <a:extLst>
                  <a:ext uri="{0D108BD9-81ED-4DB2-BD59-A6C34878D82A}">
                    <a16:rowId xmlns:a16="http://schemas.microsoft.com/office/drawing/2014/main" val="2722824100"/>
                  </a:ext>
                </a:extLst>
              </a:tr>
              <a:tr h="1803954">
                <a:tc>
                  <a:txBody>
                    <a:bodyPr/>
                    <a:lstStyle/>
                    <a:p>
                      <a:pPr marL="342900" indent="-342900">
                        <a:buFont typeface="+mj-lt"/>
                        <a:buAutoNum type="arabicPeriod" startAt="6"/>
                      </a:pPr>
                      <a:r>
                        <a:rPr lang="en-US" sz="1300" b="1" i="1" dirty="0"/>
                        <a:t>Loyalty</a:t>
                      </a:r>
                      <a:r>
                        <a:rPr lang="en-US" sz="1300" dirty="0"/>
                        <a:t>:  Many relative caregivers feel loyal to the parent because they are hopeful will pull things together to resume their parenting role.  Child welfare agencies may interpret this loyalty as being harmful to the child,  </a:t>
                      </a:r>
                    </a:p>
                  </a:txBody>
                  <a:tcPr marL="89898" marR="89898" marT="44949" marB="44949"/>
                </a:tc>
                <a:tc>
                  <a:txBody>
                    <a:bodyPr/>
                    <a:lstStyle/>
                    <a:p>
                      <a:pPr marL="285750" indent="-285750">
                        <a:buFont typeface="Wingdings" pitchFamily="2" charset="2"/>
                        <a:buChar char="v"/>
                      </a:pPr>
                      <a:r>
                        <a:rPr lang="en-US" sz="1300" dirty="0"/>
                        <a:t>Helping the caregiver prioritize their loyalties and responsibilities to center on the child.</a:t>
                      </a:r>
                    </a:p>
                    <a:p>
                      <a:pPr marL="285750" indent="-285750">
                        <a:buFont typeface="Wingdings" pitchFamily="2" charset="2"/>
                        <a:buChar char="v"/>
                      </a:pPr>
                      <a:r>
                        <a:rPr lang="en-US" sz="1300" dirty="0"/>
                        <a:t>Ensuring the caregiver does not infantilize the birth parent</a:t>
                      </a:r>
                    </a:p>
                    <a:p>
                      <a:pPr marL="285750" indent="-285750">
                        <a:buFont typeface="Wingdings" pitchFamily="2" charset="2"/>
                        <a:buChar char="v"/>
                      </a:pPr>
                      <a:r>
                        <a:rPr lang="en-US" sz="1300" dirty="0"/>
                        <a:t>Asking the caregiver the following questions:</a:t>
                      </a:r>
                    </a:p>
                    <a:p>
                      <a:pPr marL="742950" lvl="1" indent="-285750">
                        <a:buFont typeface="Arial" panose="020B0604020202020204" pitchFamily="34" charset="0"/>
                        <a:buChar char="•"/>
                      </a:pPr>
                      <a:r>
                        <a:rPr lang="en-US" sz="1300" dirty="0"/>
                        <a:t>Who is less able to help themselves?</a:t>
                      </a:r>
                    </a:p>
                    <a:p>
                      <a:pPr marL="742950" lvl="1" indent="-285750">
                        <a:buFont typeface="Arial" panose="020B0604020202020204" pitchFamily="34" charset="0"/>
                        <a:buChar char="•"/>
                      </a:pPr>
                      <a:r>
                        <a:rPr lang="en-US" sz="1300" dirty="0"/>
                        <a:t>Whose turn is it now?</a:t>
                      </a:r>
                    </a:p>
                    <a:p>
                      <a:pPr marL="742950" lvl="1" indent="-285750">
                        <a:buFont typeface="Arial" panose="020B0604020202020204" pitchFamily="34" charset="0"/>
                        <a:buChar char="•"/>
                      </a:pPr>
                      <a:r>
                        <a:rPr lang="en-US" sz="1300" dirty="0"/>
                        <a:t>Are you aware you may lose both if you try to save both?</a:t>
                      </a:r>
                    </a:p>
                    <a:p>
                      <a:pPr marL="742950" lvl="1" indent="-285750">
                        <a:buFont typeface="Arial" panose="020B0604020202020204" pitchFamily="34" charset="0"/>
                        <a:buChar char="•"/>
                      </a:pPr>
                      <a:r>
                        <a:rPr lang="en-US" sz="1300" dirty="0"/>
                        <a:t>Who deserves your help first?  </a:t>
                      </a:r>
                    </a:p>
                    <a:p>
                      <a:pPr marL="742950" lvl="1" indent="-285750">
                        <a:buFont typeface="Arial" panose="020B0604020202020204" pitchFamily="34" charset="0"/>
                        <a:buChar char="•"/>
                      </a:pPr>
                      <a:r>
                        <a:rPr lang="en-US" sz="1300" dirty="0"/>
                        <a:t>Who does the agency need to see you car for first, if you want to keep the child&gt;</a:t>
                      </a:r>
                    </a:p>
                  </a:txBody>
                  <a:tcPr marL="89898" marR="89898" marT="44949" marB="44949"/>
                </a:tc>
                <a:extLst>
                  <a:ext uri="{0D108BD9-81ED-4DB2-BD59-A6C34878D82A}">
                    <a16:rowId xmlns:a16="http://schemas.microsoft.com/office/drawing/2014/main" val="1958797428"/>
                  </a:ext>
                </a:extLst>
              </a:tr>
            </a:tbl>
          </a:graphicData>
        </a:graphic>
      </p:graphicFrame>
    </p:spTree>
    <p:extLst>
      <p:ext uri="{BB962C8B-B14F-4D97-AF65-F5344CB8AC3E}">
        <p14:creationId xmlns:p14="http://schemas.microsoft.com/office/powerpoint/2010/main" val="18211132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otalTime>108</TotalTime>
  <Words>1908</Words>
  <Application>Microsoft Macintosh PowerPoint</Application>
  <PresentationFormat>Widescreen</PresentationFormat>
  <Paragraphs>173</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Rockwell</vt:lpstr>
      <vt:lpstr>Rockwell Condensed</vt:lpstr>
      <vt:lpstr>Rockwell Extra Bold</vt:lpstr>
      <vt:lpstr>Wingdings</vt:lpstr>
      <vt:lpstr>Wood Type</vt:lpstr>
      <vt:lpstr>Kinship Information Tips and Tools</vt:lpstr>
      <vt:lpstr>How Kinship Care Changes Family Dynamics</vt:lpstr>
      <vt:lpstr>How Kinship Care Changes Family Dynamics</vt:lpstr>
      <vt:lpstr>How Kinship Care Changes Family Dynamics</vt:lpstr>
      <vt:lpstr>Differences Between Kinship Caregivers and Non-Relative Resource Families</vt:lpstr>
      <vt:lpstr>Engaging Relative Caregivers: Managing Risk Factors in Kinship Care</vt:lpstr>
      <vt:lpstr>Engaging Relative Caregivers: Managing Risk Factors in Kinship Care</vt:lpstr>
      <vt:lpstr>Engaging Relative Caregivers: Managing Risk Factors in Kinship Care</vt:lpstr>
      <vt:lpstr>Engaging Relative Caregivers: Managing Risk Factors in Kinship Care</vt:lpstr>
      <vt:lpstr>Engaging Relative Caregivers: Managing Risk Factors in Kinship Care</vt:lpstr>
      <vt:lpstr>Engaging Relative Caregivers: Managing Risk Factors in Kinship Care</vt:lpstr>
      <vt:lpstr>Engaging Relative Caregivers: Managing Risk Factors in Kinship Care</vt:lpstr>
      <vt:lpstr>Engaging Relative Caregivers: Managing Risk Factors in Kinship Care</vt:lpstr>
      <vt:lpstr>Engaging Relative Caregivers: Managing Risk Factors in Kinship Care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Kinship Information Tips and Tools</dc:title>
  <dc:creator>Tia-Maria Smith</dc:creator>
  <cp:lastModifiedBy>Tia-Maria Smith</cp:lastModifiedBy>
  <cp:revision>11</cp:revision>
  <dcterms:created xsi:type="dcterms:W3CDTF">2019-09-04T18:33:17Z</dcterms:created>
  <dcterms:modified xsi:type="dcterms:W3CDTF">2019-09-04T20:21:55Z</dcterms:modified>
</cp:coreProperties>
</file>